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Canva Sans Bold" panose="020B0604020202020204" charset="0"/>
      <p:regular r:id="rId15"/>
    </p:embeddedFont>
    <p:embeddedFont>
      <p:font typeface="Poppins" panose="00000500000000000000" pitchFamily="2" charset="0"/>
      <p:regular r:id="rId16"/>
      <p:bold r:id="rId17"/>
    </p:embeddedFont>
    <p:embeddedFont>
      <p:font typeface="Poppins Bold" panose="00000800000000000000" charset="0"/>
      <p:regular r:id="rId18"/>
    </p:embeddedFont>
    <p:embeddedFont>
      <p:font typeface="Poppins Italic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191C3-F984-4513-825C-0304D7AD6A10}" type="datetimeFigureOut">
              <a:rPr lang="en-GB" smtClean="0"/>
              <a:t>10/05/2025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7A163-D6BD-4974-8F1B-8FF8BB02B9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977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r="-8900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6249070" y="4638385"/>
            <a:ext cx="1010230" cy="101023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381397" y="6183699"/>
            <a:ext cx="745577" cy="7455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381397" y="3357724"/>
            <a:ext cx="745577" cy="7455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48230" y="6208815"/>
            <a:ext cx="2967069" cy="807119"/>
            <a:chOff x="0" y="0"/>
            <a:chExt cx="418225" cy="1137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8225" cy="113768"/>
            </a:xfrm>
            <a:custGeom>
              <a:avLst/>
              <a:gdLst/>
              <a:ahLst/>
              <a:cxnLst/>
              <a:rect l="l" t="t" r="r" b="b"/>
              <a:pathLst>
                <a:path w="418225" h="113768">
                  <a:moveTo>
                    <a:pt x="56884" y="0"/>
                  </a:moveTo>
                  <a:lnTo>
                    <a:pt x="361341" y="0"/>
                  </a:lnTo>
                  <a:cubicBezTo>
                    <a:pt x="376427" y="0"/>
                    <a:pt x="390896" y="5993"/>
                    <a:pt x="401564" y="16661"/>
                  </a:cubicBezTo>
                  <a:cubicBezTo>
                    <a:pt x="412232" y="27329"/>
                    <a:pt x="418225" y="41797"/>
                    <a:pt x="418225" y="56884"/>
                  </a:cubicBezTo>
                  <a:lnTo>
                    <a:pt x="418225" y="56884"/>
                  </a:lnTo>
                  <a:cubicBezTo>
                    <a:pt x="418225" y="88300"/>
                    <a:pt x="392757" y="113768"/>
                    <a:pt x="36134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18225" cy="151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708892" y="6208815"/>
            <a:ext cx="807119" cy="80711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4990214" y="6480414"/>
            <a:ext cx="301625" cy="263922"/>
            <a:chOff x="0" y="0"/>
            <a:chExt cx="812800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488498" y="3271066"/>
            <a:ext cx="2632148" cy="2632148"/>
            <a:chOff x="0" y="0"/>
            <a:chExt cx="1652976" cy="165297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52976" cy="1652976"/>
            </a:xfrm>
            <a:custGeom>
              <a:avLst/>
              <a:gdLst/>
              <a:ahLst/>
              <a:cxnLst/>
              <a:rect l="l" t="t" r="r" b="b"/>
              <a:pathLst>
                <a:path w="1652976" h="1652976">
                  <a:moveTo>
                    <a:pt x="82265" y="0"/>
                  </a:moveTo>
                  <a:lnTo>
                    <a:pt x="1570711" y="0"/>
                  </a:lnTo>
                  <a:cubicBezTo>
                    <a:pt x="1616145" y="0"/>
                    <a:pt x="1652976" y="36831"/>
                    <a:pt x="1652976" y="82265"/>
                  </a:cubicBezTo>
                  <a:lnTo>
                    <a:pt x="1652976" y="1570711"/>
                  </a:lnTo>
                  <a:cubicBezTo>
                    <a:pt x="1652976" y="1616145"/>
                    <a:pt x="1616145" y="1652976"/>
                    <a:pt x="1570711" y="1652976"/>
                  </a:cubicBezTo>
                  <a:lnTo>
                    <a:pt x="82265" y="1652976"/>
                  </a:lnTo>
                  <a:cubicBezTo>
                    <a:pt x="36831" y="1652976"/>
                    <a:pt x="0" y="1616145"/>
                    <a:pt x="0" y="1570711"/>
                  </a:cubicBezTo>
                  <a:lnTo>
                    <a:pt x="0" y="82265"/>
                  </a:lnTo>
                  <a:cubicBezTo>
                    <a:pt x="0" y="36831"/>
                    <a:pt x="36831" y="0"/>
                    <a:pt x="822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646473" y="3424338"/>
            <a:ext cx="2316198" cy="2325603"/>
            <a:chOff x="0" y="0"/>
            <a:chExt cx="404756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4756" cy="406400"/>
            </a:xfrm>
            <a:custGeom>
              <a:avLst/>
              <a:gdLst/>
              <a:ahLst/>
              <a:cxnLst/>
              <a:rect l="l" t="t" r="r" b="b"/>
              <a:pathLst>
                <a:path w="404756" h="406400">
                  <a:moveTo>
                    <a:pt x="76878" y="0"/>
                  </a:moveTo>
                  <a:lnTo>
                    <a:pt x="327879" y="0"/>
                  </a:lnTo>
                  <a:cubicBezTo>
                    <a:pt x="370337" y="0"/>
                    <a:pt x="404756" y="34419"/>
                    <a:pt x="404756" y="76878"/>
                  </a:cubicBezTo>
                  <a:lnTo>
                    <a:pt x="404756" y="329522"/>
                  </a:lnTo>
                  <a:cubicBezTo>
                    <a:pt x="404756" y="371981"/>
                    <a:pt x="370337" y="406400"/>
                    <a:pt x="327879" y="406400"/>
                  </a:cubicBezTo>
                  <a:lnTo>
                    <a:pt x="76878" y="406400"/>
                  </a:lnTo>
                  <a:cubicBezTo>
                    <a:pt x="34419" y="406400"/>
                    <a:pt x="0" y="371981"/>
                    <a:pt x="0" y="329522"/>
                  </a:cubicBezTo>
                  <a:lnTo>
                    <a:pt x="0" y="76878"/>
                  </a:lnTo>
                  <a:cubicBezTo>
                    <a:pt x="0" y="34419"/>
                    <a:pt x="34419" y="0"/>
                    <a:pt x="76878" y="0"/>
                  </a:cubicBezTo>
                  <a:close/>
                </a:path>
              </a:pathLst>
            </a:custGeom>
            <a:blipFill>
              <a:blip r:embed="rId3"/>
              <a:stretch>
                <a:fillRect l="-45171" r="-4517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6" name="Freeform 26"/>
          <p:cNvSpPr/>
          <p:nvPr/>
        </p:nvSpPr>
        <p:spPr>
          <a:xfrm rot="1184083">
            <a:off x="6921658" y="6179923"/>
            <a:ext cx="5755537" cy="6731622"/>
          </a:xfrm>
          <a:custGeom>
            <a:avLst/>
            <a:gdLst/>
            <a:ahLst/>
            <a:cxnLst/>
            <a:rect l="l" t="t" r="r" b="b"/>
            <a:pathLst>
              <a:path w="5755537" h="6731622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7" name="Freeform 27"/>
          <p:cNvSpPr/>
          <p:nvPr/>
        </p:nvSpPr>
        <p:spPr>
          <a:xfrm>
            <a:off x="15313709" y="305351"/>
            <a:ext cx="2880953" cy="975923"/>
          </a:xfrm>
          <a:custGeom>
            <a:avLst/>
            <a:gdLst/>
            <a:ahLst/>
            <a:cxnLst/>
            <a:rect l="l" t="t" r="r" b="b"/>
            <a:pathLst>
              <a:path w="2880953" h="975923">
                <a:moveTo>
                  <a:pt x="0" y="0"/>
                </a:moveTo>
                <a:lnTo>
                  <a:pt x="2880952" y="0"/>
                </a:lnTo>
                <a:lnTo>
                  <a:pt x="2880952" y="975923"/>
                </a:lnTo>
                <a:lnTo>
                  <a:pt x="0" y="975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8" name="TextBox 28"/>
          <p:cNvSpPr txBox="1"/>
          <p:nvPr/>
        </p:nvSpPr>
        <p:spPr>
          <a:xfrm>
            <a:off x="1548230" y="3328216"/>
            <a:ext cx="9816318" cy="1536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79"/>
              </a:lnSpc>
            </a:pPr>
            <a:r>
              <a:rPr lang="en-US" sz="1046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AIFrog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249070" y="4964651"/>
            <a:ext cx="1010230" cy="37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381397" y="6429483"/>
            <a:ext cx="745577" cy="27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381397" y="3603508"/>
            <a:ext cx="745577" cy="27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98434" y="6337737"/>
            <a:ext cx="2466661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Start Slide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4505" y="4964651"/>
            <a:ext cx="7289121" cy="81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4"/>
              </a:lnSpc>
              <a:spcBef>
                <a:spcPct val="0"/>
              </a:spcBef>
            </a:pPr>
            <a:r>
              <a:rPr lang="en-US" sz="29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Smart Platform for Hosting and Deploying ML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4525" y="6998645"/>
            <a:ext cx="5511282" cy="101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3" name="Freeform 3"/>
          <p:cNvSpPr/>
          <p:nvPr/>
        </p:nvSpPr>
        <p:spPr>
          <a:xfrm rot="1184083">
            <a:off x="6921658" y="6179923"/>
            <a:ext cx="5755537" cy="6731622"/>
          </a:xfrm>
          <a:custGeom>
            <a:avLst/>
            <a:gdLst/>
            <a:ahLst/>
            <a:cxnLst/>
            <a:rect l="l" t="t" r="r" b="b"/>
            <a:pathLst>
              <a:path w="5755537" h="6731622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-707435" y="2060444"/>
            <a:ext cx="19702870" cy="3923023"/>
            <a:chOff x="0" y="0"/>
            <a:chExt cx="3052490" cy="6077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52490" cy="607779"/>
            </a:xfrm>
            <a:custGeom>
              <a:avLst/>
              <a:gdLst/>
              <a:ahLst/>
              <a:cxnLst/>
              <a:rect l="l" t="t" r="r" b="b"/>
              <a:pathLst>
                <a:path w="3052490" h="607779">
                  <a:moveTo>
                    <a:pt x="9037" y="0"/>
                  </a:moveTo>
                  <a:lnTo>
                    <a:pt x="3043453" y="0"/>
                  </a:lnTo>
                  <a:cubicBezTo>
                    <a:pt x="3048444" y="0"/>
                    <a:pt x="3052490" y="4046"/>
                    <a:pt x="3052490" y="9037"/>
                  </a:cubicBezTo>
                  <a:lnTo>
                    <a:pt x="3052490" y="598741"/>
                  </a:lnTo>
                  <a:cubicBezTo>
                    <a:pt x="3052490" y="603733"/>
                    <a:pt x="3048444" y="607779"/>
                    <a:pt x="3043453" y="607779"/>
                  </a:cubicBezTo>
                  <a:lnTo>
                    <a:pt x="9037" y="607779"/>
                  </a:lnTo>
                  <a:cubicBezTo>
                    <a:pt x="4046" y="607779"/>
                    <a:pt x="0" y="603733"/>
                    <a:pt x="0" y="598741"/>
                  </a:cubicBezTo>
                  <a:lnTo>
                    <a:pt x="0" y="9037"/>
                  </a:lnTo>
                  <a:cubicBezTo>
                    <a:pt x="0" y="4046"/>
                    <a:pt x="4046" y="0"/>
                    <a:pt x="9037" y="0"/>
                  </a:cubicBezTo>
                  <a:close/>
                </a:path>
              </a:pathLst>
            </a:custGeom>
            <a:blipFill>
              <a:blip r:embed="rId3"/>
              <a:stretch>
                <a:fillRect t="-138338" b="-13833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24347" y="3813226"/>
            <a:ext cx="8334953" cy="3670876"/>
            <a:chOff x="0" y="0"/>
            <a:chExt cx="4502198" cy="19828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02198" cy="1982856"/>
            </a:xfrm>
            <a:custGeom>
              <a:avLst/>
              <a:gdLst/>
              <a:ahLst/>
              <a:cxnLst/>
              <a:rect l="l" t="t" r="r" b="b"/>
              <a:pathLst>
                <a:path w="4502198" h="1982856">
                  <a:moveTo>
                    <a:pt x="25979" y="0"/>
                  </a:moveTo>
                  <a:lnTo>
                    <a:pt x="4476219" y="0"/>
                  </a:lnTo>
                  <a:cubicBezTo>
                    <a:pt x="4490567" y="0"/>
                    <a:pt x="4502198" y="11631"/>
                    <a:pt x="4502198" y="25979"/>
                  </a:cubicBezTo>
                  <a:lnTo>
                    <a:pt x="4502198" y="1956877"/>
                  </a:lnTo>
                  <a:cubicBezTo>
                    <a:pt x="4502198" y="1971225"/>
                    <a:pt x="4490567" y="1982856"/>
                    <a:pt x="4476219" y="1982856"/>
                  </a:cubicBezTo>
                  <a:lnTo>
                    <a:pt x="25979" y="1982856"/>
                  </a:lnTo>
                  <a:cubicBezTo>
                    <a:pt x="11631" y="1982856"/>
                    <a:pt x="0" y="1971225"/>
                    <a:pt x="0" y="1956877"/>
                  </a:cubicBezTo>
                  <a:lnTo>
                    <a:pt x="0" y="25979"/>
                  </a:lnTo>
                  <a:cubicBezTo>
                    <a:pt x="0" y="11631"/>
                    <a:pt x="11631" y="0"/>
                    <a:pt x="25979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502198" cy="2030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AIFrog provides a modern, simple, and secure way to deploy ML models.</a:t>
              </a:r>
            </a:p>
            <a:p>
              <a:pPr algn="l">
                <a:lnSpc>
                  <a:spcPts val="3499"/>
                </a:lnSpc>
              </a:pPr>
              <a:endPara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By automating deployment and performance tracking, we help teams  </a:t>
              </a:r>
            </a:p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save time and bring their ideas to life—faster than ever before.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  <a:endPara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5313709" y="305351"/>
            <a:ext cx="2880953" cy="975923"/>
          </a:xfrm>
          <a:custGeom>
            <a:avLst/>
            <a:gdLst/>
            <a:ahLst/>
            <a:cxnLst/>
            <a:rect l="l" t="t" r="r" b="b"/>
            <a:pathLst>
              <a:path w="2880953" h="975923">
                <a:moveTo>
                  <a:pt x="0" y="0"/>
                </a:moveTo>
                <a:lnTo>
                  <a:pt x="2880952" y="0"/>
                </a:lnTo>
                <a:lnTo>
                  <a:pt x="2880952" y="975923"/>
                </a:lnTo>
                <a:lnTo>
                  <a:pt x="0" y="97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22174" y="2664624"/>
            <a:ext cx="4716281" cy="9081631"/>
            <a:chOff x="0" y="0"/>
            <a:chExt cx="824172" cy="15870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4172" cy="1587018"/>
            </a:xfrm>
            <a:custGeom>
              <a:avLst/>
              <a:gdLst/>
              <a:ahLst/>
              <a:cxnLst/>
              <a:rect l="l" t="t" r="r" b="b"/>
              <a:pathLst>
                <a:path w="824172" h="1587018">
                  <a:moveTo>
                    <a:pt x="37755" y="0"/>
                  </a:moveTo>
                  <a:lnTo>
                    <a:pt x="786417" y="0"/>
                  </a:lnTo>
                  <a:cubicBezTo>
                    <a:pt x="796430" y="0"/>
                    <a:pt x="806033" y="3978"/>
                    <a:pt x="813114" y="11058"/>
                  </a:cubicBezTo>
                  <a:cubicBezTo>
                    <a:pt x="820194" y="18139"/>
                    <a:pt x="824172" y="27742"/>
                    <a:pt x="824172" y="37755"/>
                  </a:cubicBezTo>
                  <a:lnTo>
                    <a:pt x="824172" y="1549263"/>
                  </a:lnTo>
                  <a:cubicBezTo>
                    <a:pt x="824172" y="1559276"/>
                    <a:pt x="820194" y="1568879"/>
                    <a:pt x="813114" y="1575960"/>
                  </a:cubicBezTo>
                  <a:cubicBezTo>
                    <a:pt x="806033" y="1583040"/>
                    <a:pt x="796430" y="1587018"/>
                    <a:pt x="786417" y="1587018"/>
                  </a:cubicBezTo>
                  <a:lnTo>
                    <a:pt x="37755" y="1587018"/>
                  </a:lnTo>
                  <a:cubicBezTo>
                    <a:pt x="27742" y="1587018"/>
                    <a:pt x="18139" y="1583040"/>
                    <a:pt x="11058" y="1575960"/>
                  </a:cubicBezTo>
                  <a:cubicBezTo>
                    <a:pt x="3978" y="1568879"/>
                    <a:pt x="0" y="1559276"/>
                    <a:pt x="0" y="1549263"/>
                  </a:cubicBezTo>
                  <a:lnTo>
                    <a:pt x="0" y="37755"/>
                  </a:lnTo>
                  <a:cubicBezTo>
                    <a:pt x="0" y="27742"/>
                    <a:pt x="3978" y="18139"/>
                    <a:pt x="11058" y="11058"/>
                  </a:cubicBezTo>
                  <a:cubicBezTo>
                    <a:pt x="18139" y="3978"/>
                    <a:pt x="27742" y="0"/>
                    <a:pt x="37755" y="0"/>
                  </a:cubicBezTo>
                  <a:close/>
                </a:path>
              </a:pathLst>
            </a:custGeom>
            <a:blipFill>
              <a:blip r:embed="rId2"/>
              <a:stretch>
                <a:fillRect l="-22209" r="-2220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 rot="1184083">
            <a:off x="6148415" y="7323896"/>
            <a:ext cx="5755537" cy="6731622"/>
          </a:xfrm>
          <a:custGeom>
            <a:avLst/>
            <a:gdLst/>
            <a:ahLst/>
            <a:cxnLst/>
            <a:rect l="l" t="t" r="r" b="b"/>
            <a:pathLst>
              <a:path w="5755537" h="6731622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2115324" y="4782946"/>
            <a:ext cx="9631007" cy="3181400"/>
            <a:chOff x="0" y="0"/>
            <a:chExt cx="5202273" cy="17184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02273" cy="1718461"/>
            </a:xfrm>
            <a:custGeom>
              <a:avLst/>
              <a:gdLst/>
              <a:ahLst/>
              <a:cxnLst/>
              <a:rect l="l" t="t" r="r" b="b"/>
              <a:pathLst>
                <a:path w="5202273" h="1718461">
                  <a:moveTo>
                    <a:pt x="22483" y="0"/>
                  </a:moveTo>
                  <a:lnTo>
                    <a:pt x="5179790" y="0"/>
                  </a:lnTo>
                  <a:cubicBezTo>
                    <a:pt x="5185753" y="0"/>
                    <a:pt x="5191471" y="2369"/>
                    <a:pt x="5195688" y="6585"/>
                  </a:cubicBezTo>
                  <a:cubicBezTo>
                    <a:pt x="5199904" y="10801"/>
                    <a:pt x="5202273" y="16520"/>
                    <a:pt x="5202273" y="22483"/>
                  </a:cubicBezTo>
                  <a:lnTo>
                    <a:pt x="5202273" y="1695978"/>
                  </a:lnTo>
                  <a:cubicBezTo>
                    <a:pt x="5202273" y="1701941"/>
                    <a:pt x="5199904" y="1707660"/>
                    <a:pt x="5195688" y="1711876"/>
                  </a:cubicBezTo>
                  <a:cubicBezTo>
                    <a:pt x="5191471" y="1716093"/>
                    <a:pt x="5185753" y="1718461"/>
                    <a:pt x="5179790" y="1718461"/>
                  </a:cubicBezTo>
                  <a:lnTo>
                    <a:pt x="22483" y="1718461"/>
                  </a:lnTo>
                  <a:cubicBezTo>
                    <a:pt x="10066" y="1718461"/>
                    <a:pt x="0" y="1708395"/>
                    <a:pt x="0" y="1695978"/>
                  </a:cubicBezTo>
                  <a:lnTo>
                    <a:pt x="0" y="22483"/>
                  </a:lnTo>
                  <a:cubicBezTo>
                    <a:pt x="0" y="16520"/>
                    <a:pt x="2369" y="10801"/>
                    <a:pt x="6585" y="6585"/>
                  </a:cubicBezTo>
                  <a:cubicBezTo>
                    <a:pt x="10801" y="2369"/>
                    <a:pt x="16520" y="0"/>
                    <a:pt x="22483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02273" cy="1756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49070" y="4638385"/>
            <a:ext cx="1010230" cy="101023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381397" y="6183699"/>
            <a:ext cx="745577" cy="7455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81397" y="3357724"/>
            <a:ext cx="745577" cy="7455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115324" y="2434000"/>
            <a:ext cx="7071608" cy="101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Get in Touch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53879" y="5878029"/>
            <a:ext cx="3468296" cy="31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hello@reallygreatsite.com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53879" y="5420829"/>
            <a:ext cx="1945339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sz="2000" b="1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Email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67004" y="6521284"/>
            <a:ext cx="1945339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Website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67004" y="6978484"/>
            <a:ext cx="3704103" cy="31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039480" y="5420829"/>
            <a:ext cx="2446430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Phone Number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39480" y="5878029"/>
            <a:ext cx="2446430" cy="31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+123-456-7890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32725" y="6521284"/>
            <a:ext cx="1945339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sz="2000" b="1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Social Media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32725" y="6978484"/>
            <a:ext cx="2996680" cy="31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0"/>
              </a:lnSpc>
            </a:pPr>
            <a:r>
              <a:rPr lang="en-US" sz="2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@reallygreatsite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249070" y="4964651"/>
            <a:ext cx="1010230" cy="37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81397" y="6429483"/>
            <a:ext cx="745577" cy="27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381397" y="3603508"/>
            <a:ext cx="745577" cy="27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29" name="Freeform 29"/>
          <p:cNvSpPr/>
          <p:nvPr/>
        </p:nvSpPr>
        <p:spPr>
          <a:xfrm>
            <a:off x="15313709" y="305351"/>
            <a:ext cx="2880953" cy="975923"/>
          </a:xfrm>
          <a:custGeom>
            <a:avLst/>
            <a:gdLst/>
            <a:ahLst/>
            <a:cxnLst/>
            <a:rect l="l" t="t" r="r" b="b"/>
            <a:pathLst>
              <a:path w="2880953" h="975923">
                <a:moveTo>
                  <a:pt x="0" y="0"/>
                </a:moveTo>
                <a:lnTo>
                  <a:pt x="2880952" y="0"/>
                </a:lnTo>
                <a:lnTo>
                  <a:pt x="2880952" y="975923"/>
                </a:lnTo>
                <a:lnTo>
                  <a:pt x="0" y="97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r="-890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1184083">
            <a:off x="6266232" y="1272574"/>
            <a:ext cx="5755537" cy="6731622"/>
          </a:xfrm>
          <a:custGeom>
            <a:avLst/>
            <a:gdLst/>
            <a:ahLst/>
            <a:cxnLst/>
            <a:rect l="l" t="t" r="r" b="b"/>
            <a:pathLst>
              <a:path w="5755537" h="6731622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053752" y="3424399"/>
            <a:ext cx="8166308" cy="1505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32"/>
              </a:lnSpc>
            </a:pPr>
            <a:r>
              <a:rPr lang="en-US" sz="1031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53752" y="6753104"/>
            <a:ext cx="7133180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Lorem ipsum dolor sit amet, consectetur adipiscing elit. Sed at ipsum vitae lacus lobortis lacinia. Donec tristique arcu massa, at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348310" y="2560493"/>
            <a:ext cx="2632148" cy="2632148"/>
            <a:chOff x="0" y="0"/>
            <a:chExt cx="1652976" cy="16529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2976" cy="1652976"/>
            </a:xfrm>
            <a:custGeom>
              <a:avLst/>
              <a:gdLst/>
              <a:ahLst/>
              <a:cxnLst/>
              <a:rect l="l" t="t" r="r" b="b"/>
              <a:pathLst>
                <a:path w="1652976" h="1652976">
                  <a:moveTo>
                    <a:pt x="82265" y="0"/>
                  </a:moveTo>
                  <a:lnTo>
                    <a:pt x="1570711" y="0"/>
                  </a:lnTo>
                  <a:cubicBezTo>
                    <a:pt x="1616145" y="0"/>
                    <a:pt x="1652976" y="36831"/>
                    <a:pt x="1652976" y="82265"/>
                  </a:cubicBezTo>
                  <a:lnTo>
                    <a:pt x="1652976" y="1570711"/>
                  </a:lnTo>
                  <a:cubicBezTo>
                    <a:pt x="1652976" y="1616145"/>
                    <a:pt x="1616145" y="1652976"/>
                    <a:pt x="1570711" y="1652976"/>
                  </a:cubicBezTo>
                  <a:lnTo>
                    <a:pt x="82265" y="1652976"/>
                  </a:lnTo>
                  <a:cubicBezTo>
                    <a:pt x="36831" y="1652976"/>
                    <a:pt x="0" y="1616145"/>
                    <a:pt x="0" y="1570711"/>
                  </a:cubicBezTo>
                  <a:lnTo>
                    <a:pt x="0" y="82265"/>
                  </a:lnTo>
                  <a:cubicBezTo>
                    <a:pt x="0" y="36831"/>
                    <a:pt x="36831" y="0"/>
                    <a:pt x="822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06285" y="2713765"/>
            <a:ext cx="2316198" cy="2325603"/>
            <a:chOff x="0" y="0"/>
            <a:chExt cx="404756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4756" cy="406400"/>
            </a:xfrm>
            <a:custGeom>
              <a:avLst/>
              <a:gdLst/>
              <a:ahLst/>
              <a:cxnLst/>
              <a:rect l="l" t="t" r="r" b="b"/>
              <a:pathLst>
                <a:path w="404756" h="406400">
                  <a:moveTo>
                    <a:pt x="76878" y="0"/>
                  </a:moveTo>
                  <a:lnTo>
                    <a:pt x="327879" y="0"/>
                  </a:lnTo>
                  <a:cubicBezTo>
                    <a:pt x="370337" y="0"/>
                    <a:pt x="404756" y="34419"/>
                    <a:pt x="404756" y="76878"/>
                  </a:cubicBezTo>
                  <a:lnTo>
                    <a:pt x="404756" y="329522"/>
                  </a:lnTo>
                  <a:cubicBezTo>
                    <a:pt x="404756" y="371981"/>
                    <a:pt x="370337" y="406400"/>
                    <a:pt x="327879" y="406400"/>
                  </a:cubicBezTo>
                  <a:lnTo>
                    <a:pt x="76878" y="406400"/>
                  </a:lnTo>
                  <a:cubicBezTo>
                    <a:pt x="34419" y="406400"/>
                    <a:pt x="0" y="371981"/>
                    <a:pt x="0" y="329522"/>
                  </a:cubicBezTo>
                  <a:lnTo>
                    <a:pt x="0" y="76878"/>
                  </a:lnTo>
                  <a:cubicBezTo>
                    <a:pt x="0" y="34419"/>
                    <a:pt x="34419" y="0"/>
                    <a:pt x="76878" y="0"/>
                  </a:cubicBezTo>
                  <a:close/>
                </a:path>
              </a:pathLst>
            </a:custGeom>
            <a:blipFill>
              <a:blip r:embed="rId4"/>
              <a:stretch>
                <a:fillRect l="-25351" r="-2535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53752" y="4880974"/>
            <a:ext cx="5098154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spc="6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249070" y="4638385"/>
            <a:ext cx="1010230" cy="101023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249070" y="4964651"/>
            <a:ext cx="1010230" cy="37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381397" y="6183699"/>
            <a:ext cx="745577" cy="74557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381397" y="6429483"/>
            <a:ext cx="745577" cy="27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6381397" y="3357724"/>
            <a:ext cx="745577" cy="74557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381397" y="3603508"/>
            <a:ext cx="745577" cy="27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24" name="Freeform 24"/>
          <p:cNvSpPr/>
          <p:nvPr/>
        </p:nvSpPr>
        <p:spPr>
          <a:xfrm>
            <a:off x="15313709" y="305351"/>
            <a:ext cx="2880953" cy="975923"/>
          </a:xfrm>
          <a:custGeom>
            <a:avLst/>
            <a:gdLst/>
            <a:ahLst/>
            <a:cxnLst/>
            <a:rect l="l" t="t" r="r" b="b"/>
            <a:pathLst>
              <a:path w="2880953" h="975923">
                <a:moveTo>
                  <a:pt x="0" y="0"/>
                </a:moveTo>
                <a:lnTo>
                  <a:pt x="2880952" y="0"/>
                </a:lnTo>
                <a:lnTo>
                  <a:pt x="2880952" y="975923"/>
                </a:lnTo>
                <a:lnTo>
                  <a:pt x="0" y="975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84083">
            <a:off x="9690483" y="3011312"/>
            <a:ext cx="5755537" cy="6731622"/>
          </a:xfrm>
          <a:custGeom>
            <a:avLst/>
            <a:gdLst/>
            <a:ahLst/>
            <a:cxnLst/>
            <a:rect l="l" t="t" r="r" b="b"/>
            <a:pathLst>
              <a:path w="5755537" h="6731622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0707339" y="2967571"/>
            <a:ext cx="3060168" cy="3060168"/>
            <a:chOff x="0" y="0"/>
            <a:chExt cx="1652976" cy="16529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52976" cy="1652976"/>
            </a:xfrm>
            <a:custGeom>
              <a:avLst/>
              <a:gdLst/>
              <a:ahLst/>
              <a:cxnLst/>
              <a:rect l="l" t="t" r="r" b="b"/>
              <a:pathLst>
                <a:path w="1652976" h="1652976">
                  <a:moveTo>
                    <a:pt x="70759" y="0"/>
                  </a:moveTo>
                  <a:lnTo>
                    <a:pt x="1582218" y="0"/>
                  </a:lnTo>
                  <a:cubicBezTo>
                    <a:pt x="1621296" y="0"/>
                    <a:pt x="1652976" y="31680"/>
                    <a:pt x="1652976" y="70759"/>
                  </a:cubicBezTo>
                  <a:lnTo>
                    <a:pt x="1652976" y="1582218"/>
                  </a:lnTo>
                  <a:cubicBezTo>
                    <a:pt x="1652976" y="1621296"/>
                    <a:pt x="1621296" y="1652976"/>
                    <a:pt x="1582218" y="1652976"/>
                  </a:cubicBezTo>
                  <a:lnTo>
                    <a:pt x="70759" y="1652976"/>
                  </a:lnTo>
                  <a:cubicBezTo>
                    <a:pt x="31680" y="1652976"/>
                    <a:pt x="0" y="1621296"/>
                    <a:pt x="0" y="1582218"/>
                  </a:cubicBezTo>
                  <a:lnTo>
                    <a:pt x="0" y="70759"/>
                  </a:lnTo>
                  <a:cubicBezTo>
                    <a:pt x="0" y="31680"/>
                    <a:pt x="31680" y="0"/>
                    <a:pt x="707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52058" y="2520315"/>
            <a:ext cx="2843232" cy="2623185"/>
            <a:chOff x="0" y="0"/>
            <a:chExt cx="440491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0491" cy="406400"/>
            </a:xfrm>
            <a:custGeom>
              <a:avLst/>
              <a:gdLst/>
              <a:ahLst/>
              <a:cxnLst/>
              <a:rect l="l" t="t" r="r" b="b"/>
              <a:pathLst>
                <a:path w="440491" h="406400">
                  <a:moveTo>
                    <a:pt x="62627" y="0"/>
                  </a:moveTo>
                  <a:lnTo>
                    <a:pt x="377864" y="0"/>
                  </a:lnTo>
                  <a:cubicBezTo>
                    <a:pt x="394474" y="0"/>
                    <a:pt x="410403" y="6598"/>
                    <a:pt x="422148" y="18343"/>
                  </a:cubicBezTo>
                  <a:cubicBezTo>
                    <a:pt x="433893" y="30088"/>
                    <a:pt x="440491" y="46018"/>
                    <a:pt x="440491" y="62627"/>
                  </a:cubicBezTo>
                  <a:lnTo>
                    <a:pt x="440491" y="343773"/>
                  </a:lnTo>
                  <a:cubicBezTo>
                    <a:pt x="440491" y="378361"/>
                    <a:pt x="412452" y="406400"/>
                    <a:pt x="377864" y="406400"/>
                  </a:cubicBezTo>
                  <a:lnTo>
                    <a:pt x="62627" y="406400"/>
                  </a:lnTo>
                  <a:cubicBezTo>
                    <a:pt x="28039" y="406400"/>
                    <a:pt x="0" y="378361"/>
                    <a:pt x="0" y="343773"/>
                  </a:cubicBezTo>
                  <a:lnTo>
                    <a:pt x="0" y="62627"/>
                  </a:lnTo>
                  <a:cubicBezTo>
                    <a:pt x="0" y="28039"/>
                    <a:pt x="28039" y="0"/>
                    <a:pt x="62627" y="0"/>
                  </a:cubicBezTo>
                  <a:close/>
                </a:path>
              </a:pathLst>
            </a:custGeom>
            <a:blipFill>
              <a:blip r:embed="rId3"/>
              <a:stretch>
                <a:fillRect l="-18468" r="-1846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79556" y="2520315"/>
            <a:ext cx="2843232" cy="2623185"/>
            <a:chOff x="0" y="0"/>
            <a:chExt cx="440491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0491" cy="406400"/>
            </a:xfrm>
            <a:custGeom>
              <a:avLst/>
              <a:gdLst/>
              <a:ahLst/>
              <a:cxnLst/>
              <a:rect l="l" t="t" r="r" b="b"/>
              <a:pathLst>
                <a:path w="440491" h="406400">
                  <a:moveTo>
                    <a:pt x="62627" y="0"/>
                  </a:moveTo>
                  <a:lnTo>
                    <a:pt x="377864" y="0"/>
                  </a:lnTo>
                  <a:cubicBezTo>
                    <a:pt x="394474" y="0"/>
                    <a:pt x="410403" y="6598"/>
                    <a:pt x="422148" y="18343"/>
                  </a:cubicBezTo>
                  <a:cubicBezTo>
                    <a:pt x="433893" y="30088"/>
                    <a:pt x="440491" y="46018"/>
                    <a:pt x="440491" y="62627"/>
                  </a:cubicBezTo>
                  <a:lnTo>
                    <a:pt x="440491" y="343773"/>
                  </a:lnTo>
                  <a:cubicBezTo>
                    <a:pt x="440491" y="378361"/>
                    <a:pt x="412452" y="406400"/>
                    <a:pt x="377864" y="406400"/>
                  </a:cubicBezTo>
                  <a:lnTo>
                    <a:pt x="62627" y="406400"/>
                  </a:lnTo>
                  <a:cubicBezTo>
                    <a:pt x="28039" y="406400"/>
                    <a:pt x="0" y="378361"/>
                    <a:pt x="0" y="343773"/>
                  </a:cubicBezTo>
                  <a:lnTo>
                    <a:pt x="0" y="62627"/>
                  </a:lnTo>
                  <a:cubicBezTo>
                    <a:pt x="0" y="28039"/>
                    <a:pt x="28039" y="0"/>
                    <a:pt x="62627" y="0"/>
                  </a:cubicBezTo>
                  <a:close/>
                </a:path>
              </a:pathLst>
            </a:custGeom>
            <a:blipFill>
              <a:blip r:embed="rId4"/>
              <a:stretch>
                <a:fillRect l="-26406" r="-2640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50521" y="1975506"/>
            <a:ext cx="7215190" cy="3075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1"/>
              </a:lnSpc>
            </a:pPr>
            <a:r>
              <a:rPr lang="en-US" sz="242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🌟 Vision:  </a:t>
            </a:r>
          </a:p>
          <a:p>
            <a:pPr algn="l">
              <a:lnSpc>
                <a:spcPts val="4121"/>
              </a:lnSpc>
            </a:pPr>
            <a:r>
              <a:rPr lang="en-US" sz="242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 a flexible and secure platform to deploy and share ML models through an easy-to-use interface.  </a:t>
            </a:r>
          </a:p>
          <a:p>
            <a:pPr algn="l">
              <a:lnSpc>
                <a:spcPts val="4121"/>
              </a:lnSpc>
            </a:pPr>
            <a:r>
              <a:rPr lang="en-US" sz="242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goal is to speed up the transition from model training to production.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249070" y="4638385"/>
            <a:ext cx="1010230" cy="101023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249070" y="4964651"/>
            <a:ext cx="1010230" cy="37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6381397" y="6183699"/>
            <a:ext cx="745577" cy="7455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381397" y="6429483"/>
            <a:ext cx="745577" cy="27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6381397" y="3357724"/>
            <a:ext cx="745577" cy="74557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6381397" y="3603508"/>
            <a:ext cx="745577" cy="27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50521" y="5505740"/>
            <a:ext cx="7215190" cy="3589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1"/>
              </a:lnSpc>
            </a:pPr>
            <a:r>
              <a:rPr lang="en-US" sz="242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🌟 Motivation:  </a:t>
            </a:r>
          </a:p>
          <a:p>
            <a:pPr algn="l">
              <a:lnSpc>
                <a:spcPts val="4121"/>
              </a:lnSpc>
            </a:pPr>
            <a:r>
              <a:rPr lang="en-US" sz="242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Deploying ML models is often complex and time-consuming.  </a:t>
            </a:r>
          </a:p>
          <a:p>
            <a:pPr algn="l">
              <a:lnSpc>
                <a:spcPts val="4121"/>
              </a:lnSpc>
            </a:pPr>
            <a:r>
              <a:rPr lang="en-US" sz="242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Teams need a simple way to upload, share, and monitor models.  </a:t>
            </a:r>
          </a:p>
          <a:p>
            <a:pPr algn="l">
              <a:lnSpc>
                <a:spcPts val="4121"/>
              </a:lnSpc>
            </a:pPr>
            <a:r>
              <a:rPr lang="en-US" sz="242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We want to reduce the time between building a model and using it in real life.</a:t>
            </a:r>
          </a:p>
        </p:txBody>
      </p:sp>
      <p:sp>
        <p:nvSpPr>
          <p:cNvPr id="24" name="Freeform 24"/>
          <p:cNvSpPr/>
          <p:nvPr/>
        </p:nvSpPr>
        <p:spPr>
          <a:xfrm>
            <a:off x="15313709" y="305351"/>
            <a:ext cx="2880953" cy="975923"/>
          </a:xfrm>
          <a:custGeom>
            <a:avLst/>
            <a:gdLst/>
            <a:ahLst/>
            <a:cxnLst/>
            <a:rect l="l" t="t" r="r" b="b"/>
            <a:pathLst>
              <a:path w="2880953" h="975923">
                <a:moveTo>
                  <a:pt x="0" y="0"/>
                </a:moveTo>
                <a:lnTo>
                  <a:pt x="2880952" y="0"/>
                </a:lnTo>
                <a:lnTo>
                  <a:pt x="2880952" y="975923"/>
                </a:lnTo>
                <a:lnTo>
                  <a:pt x="0" y="975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84083">
            <a:off x="1691341" y="-1403373"/>
            <a:ext cx="5755537" cy="6731622"/>
          </a:xfrm>
          <a:custGeom>
            <a:avLst/>
            <a:gdLst/>
            <a:ahLst/>
            <a:cxnLst/>
            <a:rect l="l" t="t" r="r" b="b"/>
            <a:pathLst>
              <a:path w="5755537" h="6731622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723845" y="1991013"/>
            <a:ext cx="5946401" cy="81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5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334438" y="2353375"/>
            <a:ext cx="11020481" cy="3171125"/>
            <a:chOff x="0" y="0"/>
            <a:chExt cx="1707361" cy="4912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7361" cy="491290"/>
            </a:xfrm>
            <a:custGeom>
              <a:avLst/>
              <a:gdLst/>
              <a:ahLst/>
              <a:cxnLst/>
              <a:rect l="l" t="t" r="r" b="b"/>
              <a:pathLst>
                <a:path w="1707361" h="491290">
                  <a:moveTo>
                    <a:pt x="16158" y="0"/>
                  </a:moveTo>
                  <a:lnTo>
                    <a:pt x="1691203" y="0"/>
                  </a:lnTo>
                  <a:cubicBezTo>
                    <a:pt x="1695489" y="0"/>
                    <a:pt x="1699598" y="1702"/>
                    <a:pt x="1702628" y="4732"/>
                  </a:cubicBezTo>
                  <a:cubicBezTo>
                    <a:pt x="1705659" y="7763"/>
                    <a:pt x="1707361" y="11872"/>
                    <a:pt x="1707361" y="16158"/>
                  </a:cubicBezTo>
                  <a:lnTo>
                    <a:pt x="1707361" y="475133"/>
                  </a:lnTo>
                  <a:cubicBezTo>
                    <a:pt x="1707361" y="479418"/>
                    <a:pt x="1705659" y="483528"/>
                    <a:pt x="1702628" y="486558"/>
                  </a:cubicBezTo>
                  <a:cubicBezTo>
                    <a:pt x="1699598" y="489588"/>
                    <a:pt x="1695489" y="491290"/>
                    <a:pt x="1691203" y="491290"/>
                  </a:cubicBezTo>
                  <a:lnTo>
                    <a:pt x="16158" y="491290"/>
                  </a:lnTo>
                  <a:cubicBezTo>
                    <a:pt x="11872" y="491290"/>
                    <a:pt x="7763" y="489588"/>
                    <a:pt x="4732" y="486558"/>
                  </a:cubicBezTo>
                  <a:cubicBezTo>
                    <a:pt x="1702" y="483528"/>
                    <a:pt x="0" y="479418"/>
                    <a:pt x="0" y="475133"/>
                  </a:cubicBezTo>
                  <a:lnTo>
                    <a:pt x="0" y="16158"/>
                  </a:lnTo>
                  <a:cubicBezTo>
                    <a:pt x="0" y="11872"/>
                    <a:pt x="1702" y="7763"/>
                    <a:pt x="4732" y="4732"/>
                  </a:cubicBezTo>
                  <a:cubicBezTo>
                    <a:pt x="7763" y="1702"/>
                    <a:pt x="11872" y="0"/>
                    <a:pt x="16158" y="0"/>
                  </a:cubicBezTo>
                  <a:close/>
                </a:path>
              </a:pathLst>
            </a:custGeom>
            <a:blipFill>
              <a:blip r:embed="rId3"/>
              <a:stretch>
                <a:fillRect t="-52737" b="-52737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6721" y="4083050"/>
            <a:ext cx="6949006" cy="144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🔹 Model Hosting:  </a:t>
            </a:r>
          </a:p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Supports Scikit-learn, TensorFlow, PyTorch, and more.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6721" y="5978461"/>
            <a:ext cx="6949006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🔹 Automated Deployment:  </a:t>
            </a:r>
          </a:p>
          <a:p>
            <a:pPr algn="just"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Turn any model into a RESTful API in just a few clicks.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6721" y="7299325"/>
            <a:ext cx="6949006" cy="1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9"/>
              </a:lnSpc>
            </a:pPr>
            <a:endParaRPr/>
          </a:p>
          <a:p>
            <a:pPr algn="just">
              <a:lnSpc>
                <a:spcPts val="3909"/>
              </a:lnSpc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🔹 Interactive UI:  </a:t>
            </a:r>
          </a:p>
          <a:p>
            <a:pPr algn="just">
              <a:lnSpc>
                <a:spcPts val="3909"/>
              </a:lnSpc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User-friendly interface to manage and monitor models.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18492" y="8429625"/>
            <a:ext cx="6949006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🔹 Version Management:  </a:t>
            </a:r>
          </a:p>
          <a:p>
            <a:pPr algn="just">
              <a:lnSpc>
                <a:spcPts val="407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Track model updates and maintain version history.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18492" y="6215062"/>
            <a:ext cx="6949006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🔹 Security &amp; Privacy:  </a:t>
            </a:r>
          </a:p>
          <a:p>
            <a:pPr algn="just">
              <a:lnSpc>
                <a:spcPts val="407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Your models and data are protected at all times.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313709" y="305351"/>
            <a:ext cx="2880953" cy="975923"/>
          </a:xfrm>
          <a:custGeom>
            <a:avLst/>
            <a:gdLst/>
            <a:ahLst/>
            <a:cxnLst/>
            <a:rect l="l" t="t" r="r" b="b"/>
            <a:pathLst>
              <a:path w="2880953" h="975923">
                <a:moveTo>
                  <a:pt x="0" y="0"/>
                </a:moveTo>
                <a:lnTo>
                  <a:pt x="2880952" y="0"/>
                </a:lnTo>
                <a:lnTo>
                  <a:pt x="2880952" y="975923"/>
                </a:lnTo>
                <a:lnTo>
                  <a:pt x="0" y="97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9946" y="2148632"/>
            <a:ext cx="4834841" cy="8423951"/>
            <a:chOff x="0" y="0"/>
            <a:chExt cx="726717" cy="12661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717" cy="1266190"/>
            </a:xfrm>
            <a:custGeom>
              <a:avLst/>
              <a:gdLst/>
              <a:ahLst/>
              <a:cxnLst/>
              <a:rect l="l" t="t" r="r" b="b"/>
              <a:pathLst>
                <a:path w="726717" h="1266190">
                  <a:moveTo>
                    <a:pt x="36829" y="0"/>
                  </a:moveTo>
                  <a:lnTo>
                    <a:pt x="689887" y="0"/>
                  </a:lnTo>
                  <a:cubicBezTo>
                    <a:pt x="699655" y="0"/>
                    <a:pt x="709023" y="3880"/>
                    <a:pt x="715930" y="10787"/>
                  </a:cubicBezTo>
                  <a:cubicBezTo>
                    <a:pt x="722837" y="17694"/>
                    <a:pt x="726717" y="27062"/>
                    <a:pt x="726717" y="36829"/>
                  </a:cubicBezTo>
                  <a:lnTo>
                    <a:pt x="726717" y="1229361"/>
                  </a:lnTo>
                  <a:cubicBezTo>
                    <a:pt x="726717" y="1249701"/>
                    <a:pt x="710228" y="1266190"/>
                    <a:pt x="689887" y="1266190"/>
                  </a:cubicBezTo>
                  <a:lnTo>
                    <a:pt x="36829" y="1266190"/>
                  </a:lnTo>
                  <a:cubicBezTo>
                    <a:pt x="16489" y="1266190"/>
                    <a:pt x="0" y="1249701"/>
                    <a:pt x="0" y="1229361"/>
                  </a:cubicBezTo>
                  <a:lnTo>
                    <a:pt x="0" y="36829"/>
                  </a:lnTo>
                  <a:cubicBezTo>
                    <a:pt x="0" y="16489"/>
                    <a:pt x="16489" y="0"/>
                    <a:pt x="36829" y="0"/>
                  </a:cubicBezTo>
                  <a:close/>
                </a:path>
              </a:pathLst>
            </a:custGeom>
            <a:blipFill>
              <a:blip r:embed="rId2"/>
              <a:stretch>
                <a:fillRect l="-8041" r="-804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69599" y="3353577"/>
            <a:ext cx="2796098" cy="603826"/>
            <a:chOff x="0" y="0"/>
            <a:chExt cx="394125" cy="851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4125" cy="85113"/>
            </a:xfrm>
            <a:custGeom>
              <a:avLst/>
              <a:gdLst/>
              <a:ahLst/>
              <a:cxnLst/>
              <a:rect l="l" t="t" r="r" b="b"/>
              <a:pathLst>
                <a:path w="394125" h="85113">
                  <a:moveTo>
                    <a:pt x="42556" y="0"/>
                  </a:moveTo>
                  <a:lnTo>
                    <a:pt x="351569" y="0"/>
                  </a:lnTo>
                  <a:cubicBezTo>
                    <a:pt x="375072" y="0"/>
                    <a:pt x="394125" y="19053"/>
                    <a:pt x="394125" y="42556"/>
                  </a:cubicBezTo>
                  <a:lnTo>
                    <a:pt x="394125" y="42556"/>
                  </a:lnTo>
                  <a:cubicBezTo>
                    <a:pt x="394125" y="66060"/>
                    <a:pt x="375072" y="85113"/>
                    <a:pt x="351569" y="85113"/>
                  </a:cubicBezTo>
                  <a:lnTo>
                    <a:pt x="42556" y="85113"/>
                  </a:lnTo>
                  <a:cubicBezTo>
                    <a:pt x="19053" y="85113"/>
                    <a:pt x="0" y="66060"/>
                    <a:pt x="0" y="42556"/>
                  </a:cubicBezTo>
                  <a:lnTo>
                    <a:pt x="0" y="42556"/>
                  </a:lnTo>
                  <a:cubicBezTo>
                    <a:pt x="0" y="19053"/>
                    <a:pt x="19053" y="0"/>
                    <a:pt x="425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94125" cy="132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🖥️ Frontend: 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249070" y="4638385"/>
            <a:ext cx="1010230" cy="101023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381397" y="6183699"/>
            <a:ext cx="745577" cy="74557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381397" y="3357724"/>
            <a:ext cx="745577" cy="74557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1184083">
            <a:off x="11564967" y="-3218375"/>
            <a:ext cx="5755537" cy="6731622"/>
          </a:xfrm>
          <a:custGeom>
            <a:avLst/>
            <a:gdLst/>
            <a:ahLst/>
            <a:cxnLst/>
            <a:rect l="l" t="t" r="r" b="b"/>
            <a:pathLst>
              <a:path w="5755537" h="6731622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7" name="Group 17"/>
          <p:cNvGrpSpPr/>
          <p:nvPr/>
        </p:nvGrpSpPr>
        <p:grpSpPr>
          <a:xfrm>
            <a:off x="269599" y="5351801"/>
            <a:ext cx="2796098" cy="593627"/>
            <a:chOff x="0" y="0"/>
            <a:chExt cx="394125" cy="836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94125" cy="83675"/>
            </a:xfrm>
            <a:custGeom>
              <a:avLst/>
              <a:gdLst/>
              <a:ahLst/>
              <a:cxnLst/>
              <a:rect l="l" t="t" r="r" b="b"/>
              <a:pathLst>
                <a:path w="394125" h="83675">
                  <a:moveTo>
                    <a:pt x="41838" y="0"/>
                  </a:moveTo>
                  <a:lnTo>
                    <a:pt x="352288" y="0"/>
                  </a:lnTo>
                  <a:cubicBezTo>
                    <a:pt x="375394" y="0"/>
                    <a:pt x="394125" y="18731"/>
                    <a:pt x="394125" y="41838"/>
                  </a:cubicBezTo>
                  <a:lnTo>
                    <a:pt x="394125" y="41838"/>
                  </a:lnTo>
                  <a:cubicBezTo>
                    <a:pt x="394125" y="52934"/>
                    <a:pt x="389718" y="63575"/>
                    <a:pt x="381872" y="71421"/>
                  </a:cubicBezTo>
                  <a:cubicBezTo>
                    <a:pt x="374025" y="79267"/>
                    <a:pt x="363384" y="83675"/>
                    <a:pt x="352288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94125" cy="121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69599" y="7685887"/>
            <a:ext cx="2796098" cy="593627"/>
            <a:chOff x="0" y="0"/>
            <a:chExt cx="394125" cy="836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94125" cy="83675"/>
            </a:xfrm>
            <a:custGeom>
              <a:avLst/>
              <a:gdLst/>
              <a:ahLst/>
              <a:cxnLst/>
              <a:rect l="l" t="t" r="r" b="b"/>
              <a:pathLst>
                <a:path w="394125" h="83675">
                  <a:moveTo>
                    <a:pt x="41838" y="0"/>
                  </a:moveTo>
                  <a:lnTo>
                    <a:pt x="352288" y="0"/>
                  </a:lnTo>
                  <a:cubicBezTo>
                    <a:pt x="375394" y="0"/>
                    <a:pt x="394125" y="18731"/>
                    <a:pt x="394125" y="41838"/>
                  </a:cubicBezTo>
                  <a:lnTo>
                    <a:pt x="394125" y="41838"/>
                  </a:lnTo>
                  <a:cubicBezTo>
                    <a:pt x="394125" y="52934"/>
                    <a:pt x="389718" y="63575"/>
                    <a:pt x="381872" y="71421"/>
                  </a:cubicBezTo>
                  <a:cubicBezTo>
                    <a:pt x="374025" y="79267"/>
                    <a:pt x="363384" y="83675"/>
                    <a:pt x="352288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394125" cy="121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🗄️ Database:  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69599" y="9435423"/>
            <a:ext cx="2796098" cy="593627"/>
            <a:chOff x="0" y="0"/>
            <a:chExt cx="394125" cy="836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94125" cy="83675"/>
            </a:xfrm>
            <a:custGeom>
              <a:avLst/>
              <a:gdLst/>
              <a:ahLst/>
              <a:cxnLst/>
              <a:rect l="l" t="t" r="r" b="b"/>
              <a:pathLst>
                <a:path w="394125" h="83675">
                  <a:moveTo>
                    <a:pt x="41838" y="0"/>
                  </a:moveTo>
                  <a:lnTo>
                    <a:pt x="352288" y="0"/>
                  </a:lnTo>
                  <a:cubicBezTo>
                    <a:pt x="375394" y="0"/>
                    <a:pt x="394125" y="18731"/>
                    <a:pt x="394125" y="41838"/>
                  </a:cubicBezTo>
                  <a:lnTo>
                    <a:pt x="394125" y="41838"/>
                  </a:lnTo>
                  <a:cubicBezTo>
                    <a:pt x="394125" y="52934"/>
                    <a:pt x="389718" y="63575"/>
                    <a:pt x="381872" y="71421"/>
                  </a:cubicBezTo>
                  <a:cubicBezTo>
                    <a:pt x="374025" y="79267"/>
                    <a:pt x="363384" y="83675"/>
                    <a:pt x="352288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394125" cy="131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📡 Model Serving: 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15654030" y="529741"/>
            <a:ext cx="2945886" cy="997919"/>
          </a:xfrm>
          <a:custGeom>
            <a:avLst/>
            <a:gdLst/>
            <a:ahLst/>
            <a:cxnLst/>
            <a:rect l="l" t="t" r="r" b="b"/>
            <a:pathLst>
              <a:path w="2945886" h="997919">
                <a:moveTo>
                  <a:pt x="0" y="0"/>
                </a:moveTo>
                <a:lnTo>
                  <a:pt x="2945886" y="0"/>
                </a:lnTo>
                <a:lnTo>
                  <a:pt x="2945886" y="997918"/>
                </a:lnTo>
                <a:lnTo>
                  <a:pt x="0" y="997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7" name="TextBox 27"/>
          <p:cNvSpPr txBox="1"/>
          <p:nvPr/>
        </p:nvSpPr>
        <p:spPr>
          <a:xfrm>
            <a:off x="778852" y="2177207"/>
            <a:ext cx="6856090" cy="686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8"/>
              </a:lnSpc>
            </a:pPr>
            <a:r>
              <a:rPr lang="en-US" sz="47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Architecture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111825" y="3274625"/>
            <a:ext cx="5441030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Built with React or HTML/CSS to provide an intuitive user experience.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963199" y="5407190"/>
            <a:ext cx="5010873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Uses Flask or FastAPI to handle API requests and deployment logic.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249070" y="4964651"/>
            <a:ext cx="1010230" cy="37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381397" y="6429483"/>
            <a:ext cx="745577" cy="27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381397" y="3603508"/>
            <a:ext cx="745577" cy="27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69599" y="5518757"/>
            <a:ext cx="2796098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⚙️ Backend: 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963199" y="7154025"/>
            <a:ext cx="5010873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MongoDB or PostgreSQL to store user data, model metadata, and performance logs.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63199" y="9048582"/>
            <a:ext cx="8072579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Models are served as RESTful APIs, accessible over the network.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821886"/>
            <a:ext cx="2796098" cy="603826"/>
            <a:chOff x="0" y="0"/>
            <a:chExt cx="394125" cy="851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4125" cy="85113"/>
            </a:xfrm>
            <a:custGeom>
              <a:avLst/>
              <a:gdLst/>
              <a:ahLst/>
              <a:cxnLst/>
              <a:rect l="l" t="t" r="r" b="b"/>
              <a:pathLst>
                <a:path w="394125" h="85113">
                  <a:moveTo>
                    <a:pt x="42556" y="0"/>
                  </a:moveTo>
                  <a:lnTo>
                    <a:pt x="351569" y="0"/>
                  </a:lnTo>
                  <a:cubicBezTo>
                    <a:pt x="375072" y="0"/>
                    <a:pt x="394125" y="19053"/>
                    <a:pt x="394125" y="42556"/>
                  </a:cubicBezTo>
                  <a:lnTo>
                    <a:pt x="394125" y="42556"/>
                  </a:lnTo>
                  <a:cubicBezTo>
                    <a:pt x="394125" y="66060"/>
                    <a:pt x="375072" y="85113"/>
                    <a:pt x="351569" y="85113"/>
                  </a:cubicBezTo>
                  <a:lnTo>
                    <a:pt x="42556" y="85113"/>
                  </a:lnTo>
                  <a:cubicBezTo>
                    <a:pt x="19053" y="85113"/>
                    <a:pt x="0" y="66060"/>
                    <a:pt x="0" y="42556"/>
                  </a:cubicBezTo>
                  <a:lnTo>
                    <a:pt x="0" y="42556"/>
                  </a:lnTo>
                  <a:cubicBezTo>
                    <a:pt x="0" y="19053"/>
                    <a:pt x="19053" y="0"/>
                    <a:pt x="425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94125" cy="132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1️⃣ Upload Mode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249070" y="4638385"/>
            <a:ext cx="1010230" cy="101023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81397" y="6183699"/>
            <a:ext cx="745577" cy="74557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381397" y="3357724"/>
            <a:ext cx="745577" cy="7455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1184083">
            <a:off x="11564967" y="-3218375"/>
            <a:ext cx="5755537" cy="6731622"/>
          </a:xfrm>
          <a:custGeom>
            <a:avLst/>
            <a:gdLst/>
            <a:ahLst/>
            <a:cxnLst/>
            <a:rect l="l" t="t" r="r" b="b"/>
            <a:pathLst>
              <a:path w="5755537" h="6731622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/>
          <p:nvPr/>
        </p:nvGrpSpPr>
        <p:grpSpPr>
          <a:xfrm>
            <a:off x="7965213" y="4747772"/>
            <a:ext cx="2796098" cy="593627"/>
            <a:chOff x="0" y="0"/>
            <a:chExt cx="394125" cy="836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94125" cy="83675"/>
            </a:xfrm>
            <a:custGeom>
              <a:avLst/>
              <a:gdLst/>
              <a:ahLst/>
              <a:cxnLst/>
              <a:rect l="l" t="t" r="r" b="b"/>
              <a:pathLst>
                <a:path w="394125" h="83675">
                  <a:moveTo>
                    <a:pt x="41838" y="0"/>
                  </a:moveTo>
                  <a:lnTo>
                    <a:pt x="352288" y="0"/>
                  </a:lnTo>
                  <a:cubicBezTo>
                    <a:pt x="375394" y="0"/>
                    <a:pt x="394125" y="18731"/>
                    <a:pt x="394125" y="41838"/>
                  </a:cubicBezTo>
                  <a:lnTo>
                    <a:pt x="394125" y="41838"/>
                  </a:lnTo>
                  <a:cubicBezTo>
                    <a:pt x="394125" y="52934"/>
                    <a:pt x="389718" y="63575"/>
                    <a:pt x="381872" y="71421"/>
                  </a:cubicBezTo>
                  <a:cubicBezTo>
                    <a:pt x="374025" y="79267"/>
                    <a:pt x="363384" y="83675"/>
                    <a:pt x="352288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94125" cy="131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2️⃣ Analyze Model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8852" y="5648615"/>
            <a:ext cx="2796098" cy="593627"/>
            <a:chOff x="0" y="0"/>
            <a:chExt cx="394125" cy="836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94125" cy="83675"/>
            </a:xfrm>
            <a:custGeom>
              <a:avLst/>
              <a:gdLst/>
              <a:ahLst/>
              <a:cxnLst/>
              <a:rect l="l" t="t" r="r" b="b"/>
              <a:pathLst>
                <a:path w="394125" h="83675">
                  <a:moveTo>
                    <a:pt x="41838" y="0"/>
                  </a:moveTo>
                  <a:lnTo>
                    <a:pt x="352288" y="0"/>
                  </a:lnTo>
                  <a:cubicBezTo>
                    <a:pt x="375394" y="0"/>
                    <a:pt x="394125" y="18731"/>
                    <a:pt x="394125" y="41838"/>
                  </a:cubicBezTo>
                  <a:lnTo>
                    <a:pt x="394125" y="41838"/>
                  </a:lnTo>
                  <a:cubicBezTo>
                    <a:pt x="394125" y="52934"/>
                    <a:pt x="389718" y="63575"/>
                    <a:pt x="381872" y="71421"/>
                  </a:cubicBezTo>
                  <a:cubicBezTo>
                    <a:pt x="374025" y="79267"/>
                    <a:pt x="363384" y="83675"/>
                    <a:pt x="352288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94125" cy="121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3️⃣ Deploy Mode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89487" y="8496408"/>
            <a:ext cx="3474524" cy="593627"/>
            <a:chOff x="0" y="0"/>
            <a:chExt cx="489753" cy="836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9753" cy="83675"/>
            </a:xfrm>
            <a:custGeom>
              <a:avLst/>
              <a:gdLst/>
              <a:ahLst/>
              <a:cxnLst/>
              <a:rect l="l" t="t" r="r" b="b"/>
              <a:pathLst>
                <a:path w="489753" h="83675">
                  <a:moveTo>
                    <a:pt x="41838" y="0"/>
                  </a:moveTo>
                  <a:lnTo>
                    <a:pt x="447916" y="0"/>
                  </a:lnTo>
                  <a:cubicBezTo>
                    <a:pt x="459012" y="0"/>
                    <a:pt x="469653" y="4408"/>
                    <a:pt x="477499" y="12254"/>
                  </a:cubicBezTo>
                  <a:cubicBezTo>
                    <a:pt x="485345" y="20100"/>
                    <a:pt x="489753" y="30742"/>
                    <a:pt x="489753" y="41838"/>
                  </a:cubicBezTo>
                  <a:lnTo>
                    <a:pt x="489753" y="41838"/>
                  </a:lnTo>
                  <a:cubicBezTo>
                    <a:pt x="489753" y="64944"/>
                    <a:pt x="471022" y="83675"/>
                    <a:pt x="447916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89753" cy="121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4️⃣ Monitor Performanc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15654030" y="529741"/>
            <a:ext cx="2945886" cy="997919"/>
          </a:xfrm>
          <a:custGeom>
            <a:avLst/>
            <a:gdLst/>
            <a:ahLst/>
            <a:cxnLst/>
            <a:rect l="l" t="t" r="r" b="b"/>
            <a:pathLst>
              <a:path w="2945886" h="997919">
                <a:moveTo>
                  <a:pt x="0" y="0"/>
                </a:moveTo>
                <a:lnTo>
                  <a:pt x="2945886" y="0"/>
                </a:lnTo>
                <a:lnTo>
                  <a:pt x="2945886" y="997918"/>
                </a:lnTo>
                <a:lnTo>
                  <a:pt x="0" y="997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TextBox 25"/>
          <p:cNvSpPr txBox="1"/>
          <p:nvPr/>
        </p:nvSpPr>
        <p:spPr>
          <a:xfrm>
            <a:off x="778852" y="1444083"/>
            <a:ext cx="6856090" cy="686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8"/>
              </a:lnSpc>
            </a:pPr>
            <a:r>
              <a:rPr lang="en-US" sz="47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Workflow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067210" y="3433321"/>
            <a:ext cx="544103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The user uploads their machine learning model to the platform.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33577" y="5218451"/>
            <a:ext cx="5010873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The system detects the model type and prepares it for deployment.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249070" y="4964651"/>
            <a:ext cx="1010230" cy="37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381397" y="6429483"/>
            <a:ext cx="745577" cy="27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381397" y="3603508"/>
            <a:ext cx="745577" cy="27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624070" y="6277083"/>
            <a:ext cx="5010873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The model is deployed as a RESTful API endpoint.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067210" y="9061850"/>
            <a:ext cx="8072579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Real-time monitoring tools show usage, speed, and accuracy stats.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84083" flipH="1" flipV="1">
            <a:off x="4621206" y="3563465"/>
            <a:ext cx="5755537" cy="6731622"/>
          </a:xfrm>
          <a:custGeom>
            <a:avLst/>
            <a:gdLst/>
            <a:ahLst/>
            <a:cxnLst/>
            <a:rect l="l" t="t" r="r" b="b"/>
            <a:pathLst>
              <a:path w="5755537" h="6731622">
                <a:moveTo>
                  <a:pt x="5755536" y="6731622"/>
                </a:moveTo>
                <a:lnTo>
                  <a:pt x="0" y="6731622"/>
                </a:lnTo>
                <a:lnTo>
                  <a:pt x="0" y="0"/>
                </a:lnTo>
                <a:lnTo>
                  <a:pt x="5755536" y="0"/>
                </a:lnTo>
                <a:lnTo>
                  <a:pt x="5755536" y="6731622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8888877" y="3071974"/>
            <a:ext cx="6378824" cy="2848756"/>
            <a:chOff x="0" y="0"/>
            <a:chExt cx="1100078" cy="4912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0078" cy="491290"/>
            </a:xfrm>
            <a:custGeom>
              <a:avLst/>
              <a:gdLst/>
              <a:ahLst/>
              <a:cxnLst/>
              <a:rect l="l" t="t" r="r" b="b"/>
              <a:pathLst>
                <a:path w="1100078" h="491290">
                  <a:moveTo>
                    <a:pt x="27915" y="0"/>
                  </a:moveTo>
                  <a:lnTo>
                    <a:pt x="1072163" y="0"/>
                  </a:lnTo>
                  <a:cubicBezTo>
                    <a:pt x="1087580" y="0"/>
                    <a:pt x="1100078" y="12498"/>
                    <a:pt x="1100078" y="27915"/>
                  </a:cubicBezTo>
                  <a:lnTo>
                    <a:pt x="1100078" y="463375"/>
                  </a:lnTo>
                  <a:cubicBezTo>
                    <a:pt x="1100078" y="478792"/>
                    <a:pt x="1087580" y="491290"/>
                    <a:pt x="1072163" y="491290"/>
                  </a:cubicBezTo>
                  <a:lnTo>
                    <a:pt x="27915" y="491290"/>
                  </a:lnTo>
                  <a:cubicBezTo>
                    <a:pt x="12498" y="491290"/>
                    <a:pt x="0" y="478792"/>
                    <a:pt x="0" y="463375"/>
                  </a:cubicBezTo>
                  <a:lnTo>
                    <a:pt x="0" y="27915"/>
                  </a:lnTo>
                  <a:cubicBezTo>
                    <a:pt x="0" y="12498"/>
                    <a:pt x="12498" y="0"/>
                    <a:pt x="27915" y="0"/>
                  </a:cubicBezTo>
                  <a:close/>
                </a:path>
              </a:pathLst>
            </a:custGeom>
            <a:blipFill>
              <a:blip r:embed="rId3"/>
              <a:stretch>
                <a:fillRect t="-24732" b="-2473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03750" y="4677529"/>
            <a:ext cx="2749078" cy="2749078"/>
            <a:chOff x="0" y="0"/>
            <a:chExt cx="1652976" cy="16529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52976" cy="1652976"/>
            </a:xfrm>
            <a:custGeom>
              <a:avLst/>
              <a:gdLst/>
              <a:ahLst/>
              <a:cxnLst/>
              <a:rect l="l" t="t" r="r" b="b"/>
              <a:pathLst>
                <a:path w="1652976" h="1652976">
                  <a:moveTo>
                    <a:pt x="78766" y="0"/>
                  </a:moveTo>
                  <a:lnTo>
                    <a:pt x="1574210" y="0"/>
                  </a:lnTo>
                  <a:cubicBezTo>
                    <a:pt x="1617712" y="0"/>
                    <a:pt x="1652976" y="35265"/>
                    <a:pt x="1652976" y="78766"/>
                  </a:cubicBezTo>
                  <a:lnTo>
                    <a:pt x="1652976" y="1574210"/>
                  </a:lnTo>
                  <a:cubicBezTo>
                    <a:pt x="1652976" y="1617712"/>
                    <a:pt x="1617712" y="1652976"/>
                    <a:pt x="1574210" y="1652976"/>
                  </a:cubicBezTo>
                  <a:lnTo>
                    <a:pt x="78766" y="1652976"/>
                  </a:lnTo>
                  <a:cubicBezTo>
                    <a:pt x="35265" y="1652976"/>
                    <a:pt x="0" y="1617712"/>
                    <a:pt x="0" y="1574210"/>
                  </a:cubicBezTo>
                  <a:lnTo>
                    <a:pt x="0" y="78766"/>
                  </a:lnTo>
                  <a:cubicBezTo>
                    <a:pt x="0" y="35265"/>
                    <a:pt x="35265" y="0"/>
                    <a:pt x="787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19092" y="1309849"/>
            <a:ext cx="6669234" cy="69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48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User Interface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9092" y="3032230"/>
            <a:ext cx="8305086" cy="6846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3"/>
              </a:lnSpc>
            </a:pP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📊 Dashboard  </a:t>
            </a:r>
          </a:p>
          <a:p>
            <a:pPr algn="just">
              <a:lnSpc>
                <a:spcPts val="4953"/>
              </a:lnSpc>
            </a:pP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View all uploaded models, their status, and usage.</a:t>
            </a:r>
          </a:p>
          <a:p>
            <a:pPr algn="just">
              <a:lnSpc>
                <a:spcPts val="4953"/>
              </a:lnSpc>
            </a:pPr>
            <a:endParaRPr lang="en-US" sz="2913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953"/>
              </a:lnSpc>
            </a:pP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📤 Upload Form  </a:t>
            </a:r>
          </a:p>
          <a:p>
            <a:pPr algn="just">
              <a:lnSpc>
                <a:spcPts val="4953"/>
              </a:lnSpc>
            </a:pP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Easily upload models with configurations.</a:t>
            </a:r>
          </a:p>
          <a:p>
            <a:pPr algn="just">
              <a:lnSpc>
                <a:spcPts val="4953"/>
              </a:lnSpc>
            </a:pPr>
            <a:endParaRPr lang="en-US" sz="2913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953"/>
              </a:lnSpc>
            </a:pP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📈 Performance Reports  </a:t>
            </a:r>
          </a:p>
          <a:p>
            <a:pPr algn="just">
              <a:lnSpc>
                <a:spcPts val="4953"/>
              </a:lnSpc>
            </a:pP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 charts and stats to evaluate model behavior and performance.</a:t>
            </a:r>
          </a:p>
          <a:p>
            <a:pPr algn="just">
              <a:lnSpc>
                <a:spcPts val="4953"/>
              </a:lnSpc>
            </a:pPr>
            <a:endParaRPr lang="en-US" sz="2913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868743" y="4837611"/>
            <a:ext cx="2419092" cy="2428916"/>
            <a:chOff x="0" y="0"/>
            <a:chExt cx="404756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4756" cy="406400"/>
            </a:xfrm>
            <a:custGeom>
              <a:avLst/>
              <a:gdLst/>
              <a:ahLst/>
              <a:cxnLst/>
              <a:rect l="l" t="t" r="r" b="b"/>
              <a:pathLst>
                <a:path w="404756" h="406400">
                  <a:moveTo>
                    <a:pt x="73608" y="0"/>
                  </a:moveTo>
                  <a:lnTo>
                    <a:pt x="331148" y="0"/>
                  </a:lnTo>
                  <a:cubicBezTo>
                    <a:pt x="350671" y="0"/>
                    <a:pt x="369393" y="7755"/>
                    <a:pt x="383197" y="21559"/>
                  </a:cubicBezTo>
                  <a:cubicBezTo>
                    <a:pt x="397001" y="35363"/>
                    <a:pt x="404756" y="54086"/>
                    <a:pt x="404756" y="73608"/>
                  </a:cubicBezTo>
                  <a:lnTo>
                    <a:pt x="404756" y="332792"/>
                  </a:lnTo>
                  <a:cubicBezTo>
                    <a:pt x="404756" y="352314"/>
                    <a:pt x="397001" y="371037"/>
                    <a:pt x="383197" y="384841"/>
                  </a:cubicBezTo>
                  <a:cubicBezTo>
                    <a:pt x="369393" y="398645"/>
                    <a:pt x="350671" y="406400"/>
                    <a:pt x="331148" y="406400"/>
                  </a:cubicBezTo>
                  <a:lnTo>
                    <a:pt x="73608" y="406400"/>
                  </a:lnTo>
                  <a:cubicBezTo>
                    <a:pt x="54086" y="406400"/>
                    <a:pt x="35363" y="398645"/>
                    <a:pt x="21559" y="384841"/>
                  </a:cubicBezTo>
                  <a:cubicBezTo>
                    <a:pt x="7755" y="371037"/>
                    <a:pt x="0" y="352314"/>
                    <a:pt x="0" y="332792"/>
                  </a:cubicBezTo>
                  <a:lnTo>
                    <a:pt x="0" y="73608"/>
                  </a:lnTo>
                  <a:cubicBezTo>
                    <a:pt x="0" y="54086"/>
                    <a:pt x="7755" y="35363"/>
                    <a:pt x="21559" y="21559"/>
                  </a:cubicBezTo>
                  <a:cubicBezTo>
                    <a:pt x="35363" y="7755"/>
                    <a:pt x="54086" y="0"/>
                    <a:pt x="73608" y="0"/>
                  </a:cubicBezTo>
                  <a:close/>
                </a:path>
              </a:pathLst>
            </a:custGeom>
            <a:blipFill>
              <a:blip r:embed="rId4"/>
              <a:stretch>
                <a:fillRect t="-24743" b="-2474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249070" y="4638385"/>
            <a:ext cx="1010230" cy="101023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249070" y="4964651"/>
            <a:ext cx="1010230" cy="37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381397" y="6183699"/>
            <a:ext cx="745577" cy="74557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381397" y="6429483"/>
            <a:ext cx="745577" cy="27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6381397" y="3357724"/>
            <a:ext cx="745577" cy="74557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381397" y="3603508"/>
            <a:ext cx="745577" cy="27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24" name="Freeform 24"/>
          <p:cNvSpPr/>
          <p:nvPr/>
        </p:nvSpPr>
        <p:spPr>
          <a:xfrm>
            <a:off x="15313709" y="305351"/>
            <a:ext cx="2880953" cy="975923"/>
          </a:xfrm>
          <a:custGeom>
            <a:avLst/>
            <a:gdLst/>
            <a:ahLst/>
            <a:cxnLst/>
            <a:rect l="l" t="t" r="r" b="b"/>
            <a:pathLst>
              <a:path w="2880953" h="975923">
                <a:moveTo>
                  <a:pt x="0" y="0"/>
                </a:moveTo>
                <a:lnTo>
                  <a:pt x="2880952" y="0"/>
                </a:lnTo>
                <a:lnTo>
                  <a:pt x="2880952" y="975923"/>
                </a:lnTo>
                <a:lnTo>
                  <a:pt x="0" y="975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7E3945-C0A3-8BE9-5C0A-838EDF9F5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>
            <a:extLst>
              <a:ext uri="{FF2B5EF4-FFF2-40B4-BE49-F238E27FC236}">
                <a16:creationId xmlns:a16="http://schemas.microsoft.com/office/drawing/2014/main" id="{499EAB92-9C5D-93FA-C71E-ED30C4C4A6EA}"/>
              </a:ext>
            </a:extLst>
          </p:cNvPr>
          <p:cNvSpPr/>
          <p:nvPr/>
        </p:nvSpPr>
        <p:spPr>
          <a:xfrm rot="1184083">
            <a:off x="11178296" y="-2121662"/>
            <a:ext cx="5755537" cy="6731622"/>
          </a:xfrm>
          <a:custGeom>
            <a:avLst/>
            <a:gdLst/>
            <a:ahLst/>
            <a:cxnLst/>
            <a:rect l="l" t="t" r="r" b="b"/>
            <a:pathLst>
              <a:path w="5755537" h="6731622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7E52B440-39B4-BC4F-CD80-DCA7828A3E07}"/>
              </a:ext>
            </a:extLst>
          </p:cNvPr>
          <p:cNvSpPr/>
          <p:nvPr/>
        </p:nvSpPr>
        <p:spPr>
          <a:xfrm>
            <a:off x="15654030" y="529741"/>
            <a:ext cx="2945886" cy="997919"/>
          </a:xfrm>
          <a:custGeom>
            <a:avLst/>
            <a:gdLst/>
            <a:ahLst/>
            <a:cxnLst/>
            <a:rect l="l" t="t" r="r" b="b"/>
            <a:pathLst>
              <a:path w="2945886" h="997919">
                <a:moveTo>
                  <a:pt x="0" y="0"/>
                </a:moveTo>
                <a:lnTo>
                  <a:pt x="2945886" y="0"/>
                </a:lnTo>
                <a:lnTo>
                  <a:pt x="2945886" y="997918"/>
                </a:lnTo>
                <a:lnTo>
                  <a:pt x="0" y="997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34" name="Picture 3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C0580328-6B60-D189-A04E-D7E4CCF93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703750"/>
            <a:ext cx="8849853" cy="63391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2ABA24F-7D79-CD7A-263C-D831C9CFE798}"/>
              </a:ext>
            </a:extLst>
          </p:cNvPr>
          <p:cNvSpPr txBox="1"/>
          <p:nvPr/>
        </p:nvSpPr>
        <p:spPr>
          <a:xfrm>
            <a:off x="721144" y="1881196"/>
            <a:ext cx="6342880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2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🌐 </a:t>
            </a:r>
            <a:r>
              <a:rPr lang="en-GB" sz="242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Homepage:</a:t>
            </a:r>
          </a:p>
          <a:p>
            <a:br>
              <a:rPr lang="en-GB" sz="242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GB" sz="242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homepage of </a:t>
            </a:r>
            <a:r>
              <a:rPr lang="en-GB" sz="242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ML Web App</a:t>
            </a:r>
            <a:r>
              <a:rPr lang="en-GB" sz="242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introduces </a:t>
            </a:r>
            <a:r>
              <a:rPr lang="en-GB" sz="242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AiForge</a:t>
            </a:r>
            <a:r>
              <a:rPr lang="en-GB" sz="242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Deployment Service</a:t>
            </a:r>
            <a:r>
              <a:rPr lang="en-GB" sz="242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— a clean and modern platform for integrating and using machine learning models through a web interface.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A5C022-EDE7-B48D-64F2-BFABBDE443F6}"/>
              </a:ext>
            </a:extLst>
          </p:cNvPr>
          <p:cNvSpPr txBox="1"/>
          <p:nvPr/>
        </p:nvSpPr>
        <p:spPr>
          <a:xfrm>
            <a:off x="721144" y="5143500"/>
            <a:ext cx="6411706" cy="232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2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🔍 </a:t>
            </a:r>
            <a:r>
              <a:rPr lang="en-GB" sz="242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View Models:</a:t>
            </a:r>
          </a:p>
          <a:p>
            <a:br>
              <a:rPr lang="en-GB" sz="242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GB" sz="242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button that lets users browse available ML models. You can easily explore and try out models already deployed on the platform.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789135-3559-E39E-F472-A120FACF14C4}"/>
              </a:ext>
            </a:extLst>
          </p:cNvPr>
          <p:cNvSpPr txBox="1"/>
          <p:nvPr/>
        </p:nvSpPr>
        <p:spPr>
          <a:xfrm>
            <a:off x="758015" y="7813597"/>
            <a:ext cx="5954506" cy="232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2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⏫ </a:t>
            </a:r>
            <a:r>
              <a:rPr lang="en-GB" sz="242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Upload Model:</a:t>
            </a:r>
          </a:p>
          <a:p>
            <a:br>
              <a:rPr lang="en-GB" sz="242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GB" sz="242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feature allows users to upload their own machine learning models. Just a few clicks to get your model ready for deployment and use.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A93804-8649-5997-A69C-A160B2B8F192}"/>
              </a:ext>
            </a:extLst>
          </p:cNvPr>
          <p:cNvSpPr txBox="1"/>
          <p:nvPr/>
        </p:nvSpPr>
        <p:spPr>
          <a:xfrm>
            <a:off x="609600" y="587267"/>
            <a:ext cx="104839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AiForge</a:t>
            </a:r>
            <a:r>
              <a:rPr lang="en-GB" sz="4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Homepage &amp; Key Features :</a:t>
            </a:r>
          </a:p>
        </p:txBody>
      </p:sp>
    </p:spTree>
    <p:extLst>
      <p:ext uri="{BB962C8B-B14F-4D97-AF65-F5344CB8AC3E}">
        <p14:creationId xmlns:p14="http://schemas.microsoft.com/office/powerpoint/2010/main" val="3617029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0148" y="1701218"/>
            <a:ext cx="3655501" cy="194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 Cases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413355" y="-1072128"/>
            <a:ext cx="11357123" cy="5778486"/>
            <a:chOff x="0" y="0"/>
            <a:chExt cx="6134649" cy="31212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34649" cy="3121299"/>
            </a:xfrm>
            <a:custGeom>
              <a:avLst/>
              <a:gdLst/>
              <a:ahLst/>
              <a:cxnLst/>
              <a:rect l="l" t="t" r="r" b="b"/>
              <a:pathLst>
                <a:path w="6134649" h="3121299">
                  <a:moveTo>
                    <a:pt x="19066" y="0"/>
                  </a:moveTo>
                  <a:lnTo>
                    <a:pt x="6115583" y="0"/>
                  </a:lnTo>
                  <a:cubicBezTo>
                    <a:pt x="6126113" y="0"/>
                    <a:pt x="6134649" y="8536"/>
                    <a:pt x="6134649" y="19066"/>
                  </a:cubicBezTo>
                  <a:lnTo>
                    <a:pt x="6134649" y="3102234"/>
                  </a:lnTo>
                  <a:cubicBezTo>
                    <a:pt x="6134649" y="3107290"/>
                    <a:pt x="6132640" y="3112140"/>
                    <a:pt x="6129065" y="3115715"/>
                  </a:cubicBezTo>
                  <a:cubicBezTo>
                    <a:pt x="6125489" y="3119291"/>
                    <a:pt x="6120640" y="3121299"/>
                    <a:pt x="6115583" y="3121299"/>
                  </a:cubicBezTo>
                  <a:lnTo>
                    <a:pt x="19066" y="3121299"/>
                  </a:lnTo>
                  <a:cubicBezTo>
                    <a:pt x="8536" y="3121299"/>
                    <a:pt x="0" y="3112763"/>
                    <a:pt x="0" y="3102234"/>
                  </a:cubicBezTo>
                  <a:lnTo>
                    <a:pt x="0" y="19066"/>
                  </a:lnTo>
                  <a:cubicBezTo>
                    <a:pt x="0" y="8536"/>
                    <a:pt x="8536" y="0"/>
                    <a:pt x="19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134649" cy="3159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35917" y="-304125"/>
            <a:ext cx="4565789" cy="4584330"/>
            <a:chOff x="0" y="0"/>
            <a:chExt cx="404756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4756" cy="406400"/>
            </a:xfrm>
            <a:custGeom>
              <a:avLst/>
              <a:gdLst/>
              <a:ahLst/>
              <a:cxnLst/>
              <a:rect l="l" t="t" r="r" b="b"/>
              <a:pathLst>
                <a:path w="404756" h="406400">
                  <a:moveTo>
                    <a:pt x="39000" y="0"/>
                  </a:moveTo>
                  <a:lnTo>
                    <a:pt x="365757" y="0"/>
                  </a:lnTo>
                  <a:cubicBezTo>
                    <a:pt x="376100" y="0"/>
                    <a:pt x="386020" y="4109"/>
                    <a:pt x="393334" y="11423"/>
                  </a:cubicBezTo>
                  <a:cubicBezTo>
                    <a:pt x="400647" y="18737"/>
                    <a:pt x="404756" y="28656"/>
                    <a:pt x="404756" y="39000"/>
                  </a:cubicBezTo>
                  <a:lnTo>
                    <a:pt x="404756" y="367400"/>
                  </a:lnTo>
                  <a:cubicBezTo>
                    <a:pt x="404756" y="377744"/>
                    <a:pt x="400647" y="387663"/>
                    <a:pt x="393334" y="394977"/>
                  </a:cubicBezTo>
                  <a:cubicBezTo>
                    <a:pt x="386020" y="402291"/>
                    <a:pt x="376100" y="406400"/>
                    <a:pt x="365757" y="406400"/>
                  </a:cubicBezTo>
                  <a:lnTo>
                    <a:pt x="39000" y="406400"/>
                  </a:lnTo>
                  <a:cubicBezTo>
                    <a:pt x="28656" y="406400"/>
                    <a:pt x="18737" y="402291"/>
                    <a:pt x="11423" y="394977"/>
                  </a:cubicBezTo>
                  <a:cubicBezTo>
                    <a:pt x="4109" y="387663"/>
                    <a:pt x="0" y="377744"/>
                    <a:pt x="0" y="367400"/>
                  </a:cubicBezTo>
                  <a:lnTo>
                    <a:pt x="0" y="39000"/>
                  </a:lnTo>
                  <a:cubicBezTo>
                    <a:pt x="0" y="28656"/>
                    <a:pt x="4109" y="18737"/>
                    <a:pt x="11423" y="11423"/>
                  </a:cubicBezTo>
                  <a:cubicBezTo>
                    <a:pt x="18737" y="4109"/>
                    <a:pt x="28656" y="0"/>
                    <a:pt x="39000" y="0"/>
                  </a:cubicBezTo>
                  <a:close/>
                </a:path>
              </a:pathLst>
            </a:custGeom>
            <a:blipFill>
              <a:blip r:embed="rId2"/>
              <a:stretch>
                <a:fillRect l="-45171" r="-4517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904718" y="-304125"/>
            <a:ext cx="4565789" cy="4584330"/>
            <a:chOff x="0" y="0"/>
            <a:chExt cx="404756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4756" cy="406400"/>
            </a:xfrm>
            <a:custGeom>
              <a:avLst/>
              <a:gdLst/>
              <a:ahLst/>
              <a:cxnLst/>
              <a:rect l="l" t="t" r="r" b="b"/>
              <a:pathLst>
                <a:path w="404756" h="406400">
                  <a:moveTo>
                    <a:pt x="39000" y="0"/>
                  </a:moveTo>
                  <a:lnTo>
                    <a:pt x="365757" y="0"/>
                  </a:lnTo>
                  <a:cubicBezTo>
                    <a:pt x="376100" y="0"/>
                    <a:pt x="386020" y="4109"/>
                    <a:pt x="393334" y="11423"/>
                  </a:cubicBezTo>
                  <a:cubicBezTo>
                    <a:pt x="400647" y="18737"/>
                    <a:pt x="404756" y="28656"/>
                    <a:pt x="404756" y="39000"/>
                  </a:cubicBezTo>
                  <a:lnTo>
                    <a:pt x="404756" y="367400"/>
                  </a:lnTo>
                  <a:cubicBezTo>
                    <a:pt x="404756" y="377744"/>
                    <a:pt x="400647" y="387663"/>
                    <a:pt x="393334" y="394977"/>
                  </a:cubicBezTo>
                  <a:cubicBezTo>
                    <a:pt x="386020" y="402291"/>
                    <a:pt x="376100" y="406400"/>
                    <a:pt x="365757" y="406400"/>
                  </a:cubicBezTo>
                  <a:lnTo>
                    <a:pt x="39000" y="406400"/>
                  </a:lnTo>
                  <a:cubicBezTo>
                    <a:pt x="28656" y="406400"/>
                    <a:pt x="18737" y="402291"/>
                    <a:pt x="11423" y="394977"/>
                  </a:cubicBezTo>
                  <a:cubicBezTo>
                    <a:pt x="4109" y="387663"/>
                    <a:pt x="0" y="377744"/>
                    <a:pt x="0" y="367400"/>
                  </a:cubicBezTo>
                  <a:lnTo>
                    <a:pt x="0" y="39000"/>
                  </a:lnTo>
                  <a:cubicBezTo>
                    <a:pt x="0" y="28656"/>
                    <a:pt x="4109" y="18737"/>
                    <a:pt x="11423" y="11423"/>
                  </a:cubicBezTo>
                  <a:cubicBezTo>
                    <a:pt x="18737" y="4109"/>
                    <a:pt x="28656" y="0"/>
                    <a:pt x="39000" y="0"/>
                  </a:cubicBezTo>
                  <a:close/>
                </a:path>
              </a:pathLst>
            </a:custGeom>
            <a:blipFill>
              <a:blip r:embed="rId3"/>
              <a:stretch>
                <a:fillRect l="-25351" r="-2535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42441" y="6049413"/>
            <a:ext cx="5051344" cy="274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9"/>
              </a:lnSpc>
            </a:pPr>
            <a:r>
              <a:rPr lang="en-US" sz="2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🎓 Universities  </a:t>
            </a:r>
          </a:p>
          <a:p>
            <a:pPr algn="l">
              <a:lnSpc>
                <a:spcPts val="4419"/>
              </a:lnSpc>
            </a:pPr>
            <a:r>
              <a:rPr lang="en-US" sz="2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Empower students and researchers to deploy models for academic use.</a:t>
            </a:r>
          </a:p>
          <a:p>
            <a:pPr algn="l">
              <a:lnSpc>
                <a:spcPts val="4419"/>
              </a:lnSpc>
            </a:pPr>
            <a:endParaRPr lang="en-US" sz="25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Freeform 11"/>
          <p:cNvSpPr/>
          <p:nvPr/>
        </p:nvSpPr>
        <p:spPr>
          <a:xfrm rot="-4564371">
            <a:off x="15451371" y="3490371"/>
            <a:ext cx="5755537" cy="6731622"/>
          </a:xfrm>
          <a:custGeom>
            <a:avLst/>
            <a:gdLst/>
            <a:ahLst/>
            <a:cxnLst/>
            <a:rect l="l" t="t" r="r" b="b"/>
            <a:pathLst>
              <a:path w="5755537" h="6731622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12877536" y="7807343"/>
            <a:ext cx="5051344" cy="2187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9"/>
              </a:lnSpc>
            </a:pPr>
            <a:r>
              <a:rPr lang="en-US" sz="2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🏢 Enterprises  </a:t>
            </a:r>
          </a:p>
          <a:p>
            <a:pPr algn="l">
              <a:lnSpc>
                <a:spcPts val="4419"/>
              </a:lnSpc>
            </a:pPr>
            <a:r>
              <a:rPr lang="en-US" sz="2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Centralized solution for sharing and managing ML models across teams.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18328" y="6890430"/>
            <a:ext cx="5051344" cy="274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9"/>
              </a:lnSpc>
            </a:pPr>
            <a:r>
              <a:rPr lang="en-US" sz="2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🚀 Startups  </a:t>
            </a:r>
          </a:p>
          <a:p>
            <a:pPr algn="l">
              <a:lnSpc>
                <a:spcPts val="4419"/>
              </a:lnSpc>
            </a:pPr>
            <a:r>
              <a:rPr lang="en-US" sz="2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Quickly test and deploy models in a secure and scalable environment.</a:t>
            </a:r>
          </a:p>
          <a:p>
            <a:pPr algn="l">
              <a:lnSpc>
                <a:spcPts val="4419"/>
              </a:lnSpc>
            </a:pPr>
            <a:endParaRPr lang="en-US" sz="25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68934" y="2370952"/>
            <a:ext cx="3735173" cy="4534866"/>
            <a:chOff x="0" y="0"/>
            <a:chExt cx="2345671" cy="2847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5671" cy="2847874"/>
            </a:xfrm>
            <a:custGeom>
              <a:avLst/>
              <a:gdLst/>
              <a:ahLst/>
              <a:cxnLst/>
              <a:rect l="l" t="t" r="r" b="b"/>
              <a:pathLst>
                <a:path w="2345671" h="2847874">
                  <a:moveTo>
                    <a:pt x="57971" y="0"/>
                  </a:moveTo>
                  <a:lnTo>
                    <a:pt x="2287699" y="0"/>
                  </a:lnTo>
                  <a:cubicBezTo>
                    <a:pt x="2319716" y="0"/>
                    <a:pt x="2345671" y="25955"/>
                    <a:pt x="2345671" y="57971"/>
                  </a:cubicBezTo>
                  <a:lnTo>
                    <a:pt x="2345671" y="2789903"/>
                  </a:lnTo>
                  <a:cubicBezTo>
                    <a:pt x="2345671" y="2821919"/>
                    <a:pt x="2319716" y="2847874"/>
                    <a:pt x="2287699" y="2847874"/>
                  </a:cubicBezTo>
                  <a:lnTo>
                    <a:pt x="57971" y="2847874"/>
                  </a:lnTo>
                  <a:cubicBezTo>
                    <a:pt x="25955" y="2847874"/>
                    <a:pt x="0" y="2821919"/>
                    <a:pt x="0" y="2789903"/>
                  </a:cubicBezTo>
                  <a:lnTo>
                    <a:pt x="0" y="57971"/>
                  </a:lnTo>
                  <a:cubicBezTo>
                    <a:pt x="0" y="25955"/>
                    <a:pt x="25955" y="0"/>
                    <a:pt x="579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45671" cy="2905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Loay Waleed Saad Hataba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249070" y="4638385"/>
            <a:ext cx="1010230" cy="101023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81397" y="6183699"/>
            <a:ext cx="745577" cy="74557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381397" y="3357724"/>
            <a:ext cx="745577" cy="7455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65551" y="8211723"/>
            <a:ext cx="4038813" cy="1634849"/>
            <a:chOff x="0" y="0"/>
            <a:chExt cx="2536355" cy="1026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36355" cy="1026677"/>
            </a:xfrm>
            <a:custGeom>
              <a:avLst/>
              <a:gdLst/>
              <a:ahLst/>
              <a:cxnLst/>
              <a:rect l="l" t="t" r="r" b="b"/>
              <a:pathLst>
                <a:path w="2536355" h="1026677">
                  <a:moveTo>
                    <a:pt x="53613" y="0"/>
                  </a:moveTo>
                  <a:lnTo>
                    <a:pt x="2482742" y="0"/>
                  </a:lnTo>
                  <a:cubicBezTo>
                    <a:pt x="2512352" y="0"/>
                    <a:pt x="2536355" y="24003"/>
                    <a:pt x="2536355" y="53613"/>
                  </a:cubicBezTo>
                  <a:lnTo>
                    <a:pt x="2536355" y="973064"/>
                  </a:lnTo>
                  <a:cubicBezTo>
                    <a:pt x="2536355" y="987283"/>
                    <a:pt x="2530707" y="1000920"/>
                    <a:pt x="2520653" y="1010975"/>
                  </a:cubicBezTo>
                  <a:cubicBezTo>
                    <a:pt x="2510598" y="1021029"/>
                    <a:pt x="2496961" y="1026677"/>
                    <a:pt x="2482742" y="1026677"/>
                  </a:cubicBezTo>
                  <a:lnTo>
                    <a:pt x="53613" y="1026677"/>
                  </a:lnTo>
                  <a:cubicBezTo>
                    <a:pt x="39394" y="1026677"/>
                    <a:pt x="25757" y="1021029"/>
                    <a:pt x="15703" y="1010975"/>
                  </a:cubicBezTo>
                  <a:cubicBezTo>
                    <a:pt x="5649" y="1000920"/>
                    <a:pt x="0" y="987283"/>
                    <a:pt x="0" y="973064"/>
                  </a:cubicBezTo>
                  <a:lnTo>
                    <a:pt x="0" y="53613"/>
                  </a:lnTo>
                  <a:cubicBezTo>
                    <a:pt x="0" y="39394"/>
                    <a:pt x="5649" y="25757"/>
                    <a:pt x="15703" y="15703"/>
                  </a:cubicBezTo>
                  <a:cubicBezTo>
                    <a:pt x="25757" y="5649"/>
                    <a:pt x="39394" y="0"/>
                    <a:pt x="53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2536355" cy="1083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Tasneem Ahmed Ali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55176" y="1648834"/>
            <a:ext cx="3735173" cy="4534866"/>
            <a:chOff x="0" y="0"/>
            <a:chExt cx="2345671" cy="284787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45671" cy="2847874"/>
            </a:xfrm>
            <a:custGeom>
              <a:avLst/>
              <a:gdLst/>
              <a:ahLst/>
              <a:cxnLst/>
              <a:rect l="l" t="t" r="r" b="b"/>
              <a:pathLst>
                <a:path w="2345671" h="2847874">
                  <a:moveTo>
                    <a:pt x="57971" y="0"/>
                  </a:moveTo>
                  <a:lnTo>
                    <a:pt x="2287699" y="0"/>
                  </a:lnTo>
                  <a:cubicBezTo>
                    <a:pt x="2319716" y="0"/>
                    <a:pt x="2345671" y="25955"/>
                    <a:pt x="2345671" y="57971"/>
                  </a:cubicBezTo>
                  <a:lnTo>
                    <a:pt x="2345671" y="2789903"/>
                  </a:lnTo>
                  <a:cubicBezTo>
                    <a:pt x="2345671" y="2821919"/>
                    <a:pt x="2319716" y="2847874"/>
                    <a:pt x="2287699" y="2847874"/>
                  </a:cubicBezTo>
                  <a:lnTo>
                    <a:pt x="57971" y="2847874"/>
                  </a:lnTo>
                  <a:cubicBezTo>
                    <a:pt x="25955" y="2847874"/>
                    <a:pt x="0" y="2821919"/>
                    <a:pt x="0" y="2789903"/>
                  </a:cubicBezTo>
                  <a:lnTo>
                    <a:pt x="0" y="57971"/>
                  </a:lnTo>
                  <a:cubicBezTo>
                    <a:pt x="0" y="25955"/>
                    <a:pt x="25955" y="0"/>
                    <a:pt x="579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2345671" cy="2905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Abdelrahman Ayman Mohamed Farid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376223" y="697434"/>
            <a:ext cx="7535553" cy="1018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Meet Our Team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249070" y="4964651"/>
            <a:ext cx="1010230" cy="37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381397" y="6429483"/>
            <a:ext cx="745577" cy="27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381397" y="3603508"/>
            <a:ext cx="745577" cy="27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9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260363" y="7563043"/>
            <a:ext cx="3735173" cy="2384080"/>
            <a:chOff x="0" y="0"/>
            <a:chExt cx="2345671" cy="149719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45671" cy="1497191"/>
            </a:xfrm>
            <a:custGeom>
              <a:avLst/>
              <a:gdLst/>
              <a:ahLst/>
              <a:cxnLst/>
              <a:rect l="l" t="t" r="r" b="b"/>
              <a:pathLst>
                <a:path w="2345671" h="1497191">
                  <a:moveTo>
                    <a:pt x="57971" y="0"/>
                  </a:moveTo>
                  <a:lnTo>
                    <a:pt x="2287699" y="0"/>
                  </a:lnTo>
                  <a:cubicBezTo>
                    <a:pt x="2319716" y="0"/>
                    <a:pt x="2345671" y="25955"/>
                    <a:pt x="2345671" y="57971"/>
                  </a:cubicBezTo>
                  <a:lnTo>
                    <a:pt x="2345671" y="1439220"/>
                  </a:lnTo>
                  <a:cubicBezTo>
                    <a:pt x="2345671" y="1471237"/>
                    <a:pt x="2319716" y="1497191"/>
                    <a:pt x="2287699" y="1497191"/>
                  </a:cubicBezTo>
                  <a:lnTo>
                    <a:pt x="57971" y="1497191"/>
                  </a:lnTo>
                  <a:cubicBezTo>
                    <a:pt x="25955" y="1497191"/>
                    <a:pt x="0" y="1471237"/>
                    <a:pt x="0" y="1439220"/>
                  </a:cubicBezTo>
                  <a:lnTo>
                    <a:pt x="0" y="57971"/>
                  </a:lnTo>
                  <a:cubicBezTo>
                    <a:pt x="0" y="25955"/>
                    <a:pt x="25955" y="0"/>
                    <a:pt x="579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345671" cy="1544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Mahmoud Ibrahim Tawfik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55176" y="6905818"/>
            <a:ext cx="3735173" cy="2611811"/>
            <a:chOff x="0" y="0"/>
            <a:chExt cx="2345671" cy="164020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45671" cy="1640205"/>
            </a:xfrm>
            <a:custGeom>
              <a:avLst/>
              <a:gdLst/>
              <a:ahLst/>
              <a:cxnLst/>
              <a:rect l="l" t="t" r="r" b="b"/>
              <a:pathLst>
                <a:path w="2345671" h="1640205">
                  <a:moveTo>
                    <a:pt x="57971" y="0"/>
                  </a:moveTo>
                  <a:lnTo>
                    <a:pt x="2287699" y="0"/>
                  </a:lnTo>
                  <a:cubicBezTo>
                    <a:pt x="2319716" y="0"/>
                    <a:pt x="2345671" y="25955"/>
                    <a:pt x="2345671" y="57971"/>
                  </a:cubicBezTo>
                  <a:lnTo>
                    <a:pt x="2345671" y="1582233"/>
                  </a:lnTo>
                  <a:cubicBezTo>
                    <a:pt x="2345671" y="1614250"/>
                    <a:pt x="2319716" y="1640205"/>
                    <a:pt x="2287699" y="1640205"/>
                  </a:cubicBezTo>
                  <a:lnTo>
                    <a:pt x="57971" y="1640205"/>
                  </a:lnTo>
                  <a:cubicBezTo>
                    <a:pt x="25955" y="1640205"/>
                    <a:pt x="0" y="1614250"/>
                    <a:pt x="0" y="1582233"/>
                  </a:cubicBezTo>
                  <a:lnTo>
                    <a:pt x="0" y="57971"/>
                  </a:lnTo>
                  <a:cubicBezTo>
                    <a:pt x="0" y="25955"/>
                    <a:pt x="25955" y="0"/>
                    <a:pt x="579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2345671" cy="1697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Mostafa Tarek Mahmoud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3845" y="3026690"/>
            <a:ext cx="3735173" cy="4534866"/>
            <a:chOff x="0" y="0"/>
            <a:chExt cx="2345671" cy="284787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345671" cy="2847874"/>
            </a:xfrm>
            <a:custGeom>
              <a:avLst/>
              <a:gdLst/>
              <a:ahLst/>
              <a:cxnLst/>
              <a:rect l="l" t="t" r="r" b="b"/>
              <a:pathLst>
                <a:path w="2345671" h="2847874">
                  <a:moveTo>
                    <a:pt x="57971" y="0"/>
                  </a:moveTo>
                  <a:lnTo>
                    <a:pt x="2287699" y="0"/>
                  </a:lnTo>
                  <a:cubicBezTo>
                    <a:pt x="2319716" y="0"/>
                    <a:pt x="2345671" y="25955"/>
                    <a:pt x="2345671" y="57971"/>
                  </a:cubicBezTo>
                  <a:lnTo>
                    <a:pt x="2345671" y="2789903"/>
                  </a:lnTo>
                  <a:cubicBezTo>
                    <a:pt x="2345671" y="2821919"/>
                    <a:pt x="2319716" y="2847874"/>
                    <a:pt x="2287699" y="2847874"/>
                  </a:cubicBezTo>
                  <a:lnTo>
                    <a:pt x="57971" y="2847874"/>
                  </a:lnTo>
                  <a:cubicBezTo>
                    <a:pt x="25955" y="2847874"/>
                    <a:pt x="0" y="2821919"/>
                    <a:pt x="0" y="2789903"/>
                  </a:cubicBezTo>
                  <a:lnTo>
                    <a:pt x="0" y="57971"/>
                  </a:lnTo>
                  <a:cubicBezTo>
                    <a:pt x="0" y="25955"/>
                    <a:pt x="25955" y="0"/>
                    <a:pt x="579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2345671" cy="2905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Mohamed Elsayed Anas</a:t>
              </a:r>
            </a:p>
          </p:txBody>
        </p:sp>
      </p:grpSp>
      <p:sp>
        <p:nvSpPr>
          <p:cNvPr id="33" name="Freeform 33"/>
          <p:cNvSpPr/>
          <p:nvPr/>
        </p:nvSpPr>
        <p:spPr>
          <a:xfrm>
            <a:off x="15313709" y="305351"/>
            <a:ext cx="2880953" cy="975923"/>
          </a:xfrm>
          <a:custGeom>
            <a:avLst/>
            <a:gdLst/>
            <a:ahLst/>
            <a:cxnLst/>
            <a:rect l="l" t="t" r="r" b="b"/>
            <a:pathLst>
              <a:path w="2880953" h="975923">
                <a:moveTo>
                  <a:pt x="0" y="0"/>
                </a:moveTo>
                <a:lnTo>
                  <a:pt x="2880952" y="0"/>
                </a:lnTo>
                <a:lnTo>
                  <a:pt x="2880952" y="975923"/>
                </a:lnTo>
                <a:lnTo>
                  <a:pt x="0" y="975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608</Words>
  <Application>Microsoft Office PowerPoint</Application>
  <PresentationFormat>Custom</PresentationFormat>
  <Paragraphs>111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Canva Sans Bold</vt:lpstr>
      <vt:lpstr>Calibri</vt:lpstr>
      <vt:lpstr>Arial</vt:lpstr>
      <vt:lpstr>Poppins</vt:lpstr>
      <vt:lpstr>Poppins Italics</vt:lpstr>
      <vt:lpstr>Poppins Bold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Purple Gradient Modern Data Analyst Presentation</dc:title>
  <cp:lastModifiedBy>Marwan Osama</cp:lastModifiedBy>
  <cp:revision>2</cp:revision>
  <dcterms:created xsi:type="dcterms:W3CDTF">2006-08-16T00:00:00Z</dcterms:created>
  <dcterms:modified xsi:type="dcterms:W3CDTF">2025-05-10T18:47:53Z</dcterms:modified>
  <dc:identifier>DAGmT4jmlk8</dc:identifier>
</cp:coreProperties>
</file>